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10375" cy="9942500"/>
  <p:embeddedFontLst>
    <p:embeddedFont>
      <p:font typeface="Baumans"/>
      <p:regular r:id="rId32"/>
    </p:embeddedFont>
    <p:embeddedFont>
      <p:font typeface="Arial Black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05">
          <p15:clr>
            <a:srgbClr val="000000"/>
          </p15:clr>
        </p15:guide>
        <p15:guide id="2" orient="horz" pos="2341">
          <p15:clr>
            <a:srgbClr val="000000"/>
          </p15:clr>
        </p15:guide>
        <p15:guide id="3" orient="horz" pos="709">
          <p15:clr>
            <a:srgbClr val="000000"/>
          </p15:clr>
        </p15:guide>
        <p15:guide id="4" orient="horz" pos="3838">
          <p15:clr>
            <a:srgbClr val="000000"/>
          </p15:clr>
        </p15:guide>
        <p15:guide id="5" pos="2925">
          <p15:clr>
            <a:srgbClr val="000000"/>
          </p15:clr>
        </p15:guide>
        <p15:guide id="6" pos="2789">
          <p15:clr>
            <a:srgbClr val="000000"/>
          </p15:clr>
        </p15:guide>
        <p15:guide id="7" pos="1519">
          <p15:clr>
            <a:srgbClr val="000000"/>
          </p15:clr>
        </p15:guide>
        <p15:guide id="8" pos="1383">
          <p15:clr>
            <a:srgbClr val="000000"/>
          </p15:clr>
        </p15:guide>
        <p15:guide id="9" pos="113">
          <p15:clr>
            <a:srgbClr val="000000"/>
          </p15:clr>
        </p15:guide>
        <p15:guide id="10" pos="4195">
          <p15:clr>
            <a:srgbClr val="000000"/>
          </p15:clr>
        </p15:guide>
        <p15:guide id="11" pos="4332">
          <p15:clr>
            <a:srgbClr val="000000"/>
          </p15:clr>
        </p15:guide>
        <p15:guide id="12" pos="5602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g3i4j8pGJHAZVTkS4vO6ht5dZ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05" orient="horz"/>
        <p:guide pos="2341" orient="horz"/>
        <p:guide pos="709" orient="horz"/>
        <p:guide pos="3838" orient="horz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32" Type="http://schemas.openxmlformats.org/officeDocument/2006/relationships/font" Target="fonts/Baum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pdanos\Desktop\Audit%20Valuation%20Review%20Services%20AVR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2552930883639563"/>
          <c:y val="1.7746913580246899E-2"/>
          <c:w val="0.7370335374744833"/>
          <c:h val="0.8810236220472436"/>
        </c:manualLayout>
      </c:layout>
      <c:barChart>
        <c:barDir val="col"/>
        <c:grouping val="clustered"/>
        <c:ser>
          <c:idx val="0"/>
          <c:order val="0"/>
          <c:tx>
            <c:v>Cégek</c:v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cat>
            <c:strRef>
              <c:f>Sheet1!$C$2:$E$2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43</c:v>
                </c:pt>
                <c:pt idx="1">
                  <c:v>54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v>Értékelések</c:v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cat>
            <c:strRef>
              <c:f>Sheet1!$C$2:$E$2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83</c:v>
                </c:pt>
                <c:pt idx="1">
                  <c:v>198</c:v>
                </c:pt>
                <c:pt idx="2">
                  <c:v>282</c:v>
                </c:pt>
              </c:numCache>
            </c:numRef>
          </c:val>
        </c:ser>
        <c:axId val="44612992"/>
        <c:axId val="46253184"/>
      </c:barChart>
      <c:catAx>
        <c:axId val="4461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hu-HU"/>
          </a:p>
        </c:txPr>
        <c:crossAx val="46253184"/>
        <c:crosses val="autoZero"/>
        <c:auto val="1"/>
        <c:lblAlgn val="ctr"/>
        <c:lblOffset val="100"/>
      </c:catAx>
      <c:valAx>
        <c:axId val="46253184"/>
        <c:scaling>
          <c:orientation val="minMax"/>
        </c:scaling>
        <c:axPos val="l"/>
        <c:majorGridlines/>
        <c:numFmt formatCode="General" sourceLinked="1"/>
        <c:tickLblPos val="nextTo"/>
        <c:crossAx val="4461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493657042869644"/>
          <c:y val="0.1739989792942549"/>
          <c:w val="0.33043394575678042"/>
          <c:h val="0.12113808690580349"/>
        </c:manualLayout>
      </c:layout>
      <c:txPr>
        <a:bodyPr/>
        <a:lstStyle/>
        <a:p>
          <a:pPr>
            <a:defRPr sz="1400"/>
          </a:pPr>
          <a:endParaRPr lang="hu-H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4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749671916010558E-2"/>
                  <c:y val="-0.33750000000000102"/>
                </c:manualLayout>
              </c:layout>
              <c:showVal val="1"/>
            </c:dLbl>
            <c:dLbl>
              <c:idx val="1"/>
              <c:layout>
                <c:manualLayout>
                  <c:x val="2.9166666666666667E-2"/>
                  <c:y val="-0.153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Értékelő "A"</c:v>
                </c:pt>
                <c:pt idx="1">
                  <c:v>Értékelő "B"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530</c:v>
                </c:pt>
                <c:pt idx="1">
                  <c:v>200</c:v>
                </c:pt>
              </c:numCache>
            </c:numRef>
          </c:val>
        </c:ser>
        <c:shape val="box"/>
        <c:axId val="80486784"/>
        <c:axId val="82722816"/>
        <c:axId val="0"/>
      </c:bar3DChart>
      <c:catAx>
        <c:axId val="804867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hu-HU"/>
          </a:p>
        </c:txPr>
        <c:crossAx val="82722816"/>
        <c:crosses val="autoZero"/>
        <c:auto val="1"/>
        <c:lblAlgn val="ctr"/>
        <c:lblOffset val="100"/>
      </c:catAx>
      <c:valAx>
        <c:axId val="82722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endParaRPr lang="hu-HU"/>
          </a:p>
        </c:txPr>
        <c:crossAx val="80486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14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749671916010582E-2"/>
                  <c:y val="-0.3375000000000014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hu-HU"/>
                </a:p>
              </c:txPr>
              <c:showVal val="1"/>
            </c:dLbl>
            <c:dLbl>
              <c:idx val="1"/>
              <c:layout>
                <c:manualLayout>
                  <c:x val="2.9166666666666667E-2"/>
                  <c:y val="-0.1531250000000000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hu-HU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Értékelő "A"</c:v>
                </c:pt>
                <c:pt idx="1">
                  <c:v>Értékelő "B"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530</c:v>
                </c:pt>
                <c:pt idx="1">
                  <c:v>200</c:v>
                </c:pt>
              </c:numCache>
            </c:numRef>
          </c:val>
        </c:ser>
        <c:shape val="box"/>
        <c:axId val="112435968"/>
        <c:axId val="112437504"/>
        <c:axId val="0"/>
      </c:bar3DChart>
      <c:catAx>
        <c:axId val="112435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>
                <a:solidFill>
                  <a:srgbClr val="0070C0"/>
                </a:solidFill>
              </a:defRPr>
            </a:pPr>
            <a:endParaRPr lang="hu-HU"/>
          </a:p>
        </c:txPr>
        <c:crossAx val="112437504"/>
        <c:crosses val="autoZero"/>
        <c:auto val="1"/>
        <c:lblAlgn val="ctr"/>
        <c:lblOffset val="100"/>
      </c:catAx>
      <c:valAx>
        <c:axId val="112437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 i="1">
                <a:solidFill>
                  <a:srgbClr val="0070C0"/>
                </a:solidFill>
              </a:defRPr>
            </a:pPr>
            <a:endParaRPr lang="hu-HU"/>
          </a:p>
        </c:txPr>
        <c:crossAx val="112435968"/>
        <c:crosses val="autoZero"/>
        <c:crossBetween val="between"/>
      </c:valAx>
    </c:plotArea>
    <c:plotVisOnly val="1"/>
  </c:chart>
  <c:spPr>
    <a:ln w="15875"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8294" y="0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EZEK A FORMAI KÖVETELMÉNYEK AZ </a:t>
            </a:r>
            <a:r>
              <a:rPr b="1" lang="hu-HU"/>
              <a:t>IVS </a:t>
            </a:r>
            <a:r>
              <a:rPr lang="hu-HU"/>
              <a:t>ÉS A </a:t>
            </a:r>
            <a:r>
              <a:rPr b="1" lang="hu-HU"/>
              <a:t>RICS</a:t>
            </a:r>
            <a:r>
              <a:rPr lang="hu-HU"/>
              <a:t> ELŐÍRÁSAI ALAPJÁ</a:t>
            </a:r>
            <a:r>
              <a:rPr b="1" lang="hu-HU" sz="1600"/>
              <a:t>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/>
              <a:t>-SORVEZETŐ-</a:t>
            </a:r>
            <a:endParaRPr b="0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ÉRTÉKELÉS CÉLJA: </a:t>
            </a:r>
            <a:r>
              <a:rPr lang="hu-HU"/>
              <a:t>AZ AUDITÁLÁSI FOLYAMATHOZ FONTOS, HOGY EXPLICIT EZ MEG LEGYEN NEVEZVE!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ÉRTÉKELT ÉRDEKELTSÉG: </a:t>
            </a:r>
            <a:r>
              <a:rPr b="0" lang="hu-HU"/>
              <a:t>TULAJDONJOG, BÉRLETI JOG, HASZNÁLATI JOG, VAGYON ÉRTÉKŰ JOGOK,</a:t>
            </a:r>
            <a:r>
              <a:rPr b="1" lang="hu-HU"/>
              <a:t> VAGY KORLÁTOZOTT JOGOK</a:t>
            </a:r>
            <a:endParaRPr b="1"/>
          </a:p>
        </p:txBody>
      </p:sp>
      <p:sp>
        <p:nvSpPr>
          <p:cNvPr id="305" name="Google Shape;305;p10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1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INGATLANFAJTA ÉS </a:t>
            </a:r>
            <a:r>
              <a:rPr b="1" lang="hu-HU"/>
              <a:t>HOGYAN HASZNÁLJA</a:t>
            </a:r>
            <a:r>
              <a:rPr lang="hu-HU"/>
              <a:t> A MEGBÍZÓ, ILLETVE MILYEN KLASSZIFIKÁCIÓBA </a:t>
            </a:r>
            <a:r>
              <a:rPr b="1" lang="hu-HU"/>
              <a:t>TARTOZIK (SAJÁT VAGY BEFEKTETÉSI </a:t>
            </a:r>
            <a:r>
              <a:rPr lang="hu-HU"/>
              <a:t>CÉL STB)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ÉRTÉKELÉSI </a:t>
            </a:r>
            <a:r>
              <a:rPr b="1" lang="hu-HU"/>
              <a:t>ALAPELV</a:t>
            </a:r>
            <a:r>
              <a:rPr lang="hu-HU"/>
              <a:t>: MARKET VALUE –FAIR VALUE – FAIR VALUE – INVESTMENT VALUE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A </a:t>
            </a:r>
            <a:r>
              <a:rPr b="1" lang="hu-HU"/>
              <a:t>DÁTUM</a:t>
            </a:r>
            <a:r>
              <a:rPr lang="hu-HU"/>
              <a:t> AMELYRE AZ ÉRTÉKELÉS VONATKOZIK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Material</a:t>
            </a:r>
            <a:r>
              <a:rPr lang="hu-HU"/>
              <a:t> involvement of the valuer (például nem volt tanácsadó a projekt kidolgozásánál, amelyet most értékel, stb.)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STÁTUSZ: </a:t>
            </a:r>
            <a:r>
              <a:rPr lang="hu-HU"/>
              <a:t>AZ ÉRTÉKELŐ NEM VESZ RÉSZT AZ AUDITÁLÁS FOLYAMATÁBAN – ÖSSZEFÉRHETETLENSÉG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ÉRTÉKELŐ NEM VAGY IGEN ALKALMAZOTTJA AZ ÜGYFÉLNEK. KÉSZÍTHET ÉRTÉKELÉST A TÁRSASÁG MANAGEMENTJE IS. AZ AUDITORNAK ELEMEZNIE KELL, HOGY A FÜGGETLENSÉG NEM BEFOLYÁSOLT-E. </a:t>
            </a:r>
            <a:endParaRPr/>
          </a:p>
        </p:txBody>
      </p:sp>
      <p:sp>
        <p:nvSpPr>
          <p:cNvPr id="343" name="Google Shape;343;p11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2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VEGYES </a:t>
            </a:r>
            <a:r>
              <a:rPr b="1" lang="hu-HU"/>
              <a:t>PÉNZFOLYAMOK </a:t>
            </a:r>
            <a:r>
              <a:rPr lang="hu-HU"/>
              <a:t>KÉRDÉSE : 	INCOME EURO ALAPU FORINT, COST: FORINT ALAPÚ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		</a:t>
            </a:r>
            <a:r>
              <a:rPr b="1" lang="hu-HU"/>
              <a:t>NAPI ÁRFOLYAMOK KÉRDÉSE – ÁTVÁLTÁS????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		HOGYAN </a:t>
            </a:r>
            <a:r>
              <a:rPr b="1" lang="hu-HU"/>
              <a:t>TARTJA NYILVÁN  </a:t>
            </a:r>
            <a:r>
              <a:rPr lang="hu-HU"/>
              <a:t>AZ ÜGYFÉL  AZ ESZKÖZT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		MILYEN ANNAK A PIACNAK A MEGHATÁROZÓ DEVIZÁJA AMELYBE AZ INGATLAN TARTOZIK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NORMÁLIS FELTÉTELEZÉS</a:t>
            </a:r>
            <a:r>
              <a:rPr lang="hu-HU"/>
              <a:t> AZ, AMIT </a:t>
            </a:r>
            <a:r>
              <a:rPr b="1" lang="hu-HU"/>
              <a:t>MINDEN ÁLTALÁNOS PIACI SZEREPLŐ </a:t>
            </a:r>
            <a:r>
              <a:rPr lang="hu-HU"/>
              <a:t>FELTÉTELEZNE. TERMÉSZETESEN VAN EBBEN –HA VAN ÁLTALÁBAN- HOPE VALUE IS, DE CSAK ÁLTALÁNOS PIACI MÉRTÉKBEN.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SPECIÁLIS </a:t>
            </a:r>
            <a:r>
              <a:rPr lang="hu-HU"/>
              <a:t>FELTÉTELEZÉS, HOGY 	AZ </a:t>
            </a:r>
            <a:r>
              <a:rPr b="1" lang="hu-HU"/>
              <a:t>ÁLTALÁNOSTÓL ELTÉRŐ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		MA MÉG </a:t>
            </a:r>
            <a:r>
              <a:rPr b="1" lang="hu-HU"/>
              <a:t>NEM BIZTOSÍTOTT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  </a:t>
            </a:r>
            <a:endParaRPr/>
          </a:p>
        </p:txBody>
      </p:sp>
      <p:sp>
        <p:nvSpPr>
          <p:cNvPr id="380" name="Google Shape;380;p12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3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FELTÉTELEZVE MINDKÉT ÉRTÉKELŐ SZAKMAI MINŐSÉGÉT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</a:t>
            </a:r>
            <a:r>
              <a:rPr b="1" lang="hu-HU"/>
              <a:t>TITOK CSAK AZ ELTÉRŐ FELTÉTELEZÉSEKBEN LEHET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EZÉRT FONTOS A FELTÉTELEZÉSEK ÁTGONDOLÁSA, PREZENTÁLÁSA ÉS ÉRTELMEZÉSE</a:t>
            </a:r>
            <a:endParaRPr b="1"/>
          </a:p>
        </p:txBody>
      </p:sp>
      <p:sp>
        <p:nvSpPr>
          <p:cNvPr id="421" name="Google Shape;421;p13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4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  </a:t>
            </a:r>
            <a:endParaRPr/>
          </a:p>
        </p:txBody>
      </p:sp>
      <p:sp>
        <p:nvSpPr>
          <p:cNvPr id="430" name="Google Shape;430;p14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5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1 -  NYILVÁNOSSÁGRA HOZATAL: FONTOS LEHET AZ </a:t>
            </a:r>
            <a:r>
              <a:rPr b="1" lang="hu-HU"/>
              <a:t>AUDITOR ILLETVE ANNAK SZAKEMBEREI </a:t>
            </a:r>
            <a:r>
              <a:rPr lang="hu-HU"/>
              <a:t>FELÉ LEHETŐVÉ TENNI AZ ÁTADÁST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2 - JOGI KÉRDÉS: KIVEL SZEMBEN VÁLLAL FELELŐSSÉGET AZ ÉRTÉKELŐ. AZ ALAPDÍJÉRT ÁLTALÁBAN </a:t>
            </a:r>
            <a:r>
              <a:rPr b="1" lang="hu-HU"/>
              <a:t>CSAK AZ ÜGYFÉL FELÉ</a:t>
            </a:r>
            <a:r>
              <a:rPr lang="hu-HU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3 - AZ ALKALMAZOTT </a:t>
            </a:r>
            <a:r>
              <a:rPr b="1" lang="hu-HU"/>
              <a:t>ÉRTÉKELÉSI SZABVÁNY </a:t>
            </a:r>
            <a:r>
              <a:rPr lang="hu-HU"/>
              <a:t>MEGNEVEZÉSE ÉS HIVATKOZÁSOK. ESETLEGES INDOKLÁS. MINDENKÉPPEN SZÜKSÉGES A      MEGBÍZÁSI SZERZŐDÉS ELŐTT, VAGY ABBAN RÖGZÍTENI AZT, HOGY MILYEN SZABVÁNY SZERINT DOLGOZIK AZ ÉRTÉKELŐ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4 - PIACI ÖSSZEHASONLÍTÁS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JÖVEDELEM TŐKÉSÍTÉSE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REPRODUKCIÓS (HELYETTESÍTÉSI) KÖLTSÉG MÓDSZER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	TECHNIKÁK: MARADVÁNYÉRÉTK SZÁMÍTÁS, ALLOKÁCIÓ, STB.  FONTOS A </a:t>
            </a:r>
            <a:r>
              <a:rPr b="1" lang="hu-HU"/>
              <a:t>SPECIÁLIS FELTÉTLELEZÉSEK KERÜLÉSE!!!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	LEGNAGYOBB GOND A FEJLESZTÉSI TELKEK ESETÉBEN VAN, ÉSZNÉL KELL LENNI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5 - VÉGZETTSÉG, ENGEDÉLYEK, TAPASZTALAT (PL. TERMŐFÖLD, STB.!!!)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5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6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16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17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NÉMETORSZÁGI TAPASZTALAT, MÉG OTT IS GOND LEHET</a:t>
            </a:r>
            <a:endParaRPr/>
          </a:p>
        </p:txBody>
      </p:sp>
      <p:sp>
        <p:nvSpPr>
          <p:cNvPr id="538" name="Google Shape;538;p17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8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8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9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9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20 év értékelői tapasztalat alapján</a:t>
            </a:r>
            <a:endParaRPr/>
          </a:p>
        </p:txBody>
      </p:sp>
      <p:sp>
        <p:nvSpPr>
          <p:cNvPr id="217" name="Google Shape;217;p2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0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20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0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1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21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1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2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22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ANGLIAI PÉLDA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3 ÉVE ÜRESEN ÁLLÓ </a:t>
            </a:r>
            <a:r>
              <a:rPr lang="hu-HU"/>
              <a:t>IRODAÉPÜLETET ÉRTÉKELTEK MINT IRODAHÁZAT.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IFRS13 MIATT SZÜKSÉGES ELEMEZNI, HOGY NINCS-E </a:t>
            </a:r>
            <a:r>
              <a:rPr b="1" lang="hu-HU"/>
              <a:t>ELLENTMONDÁS A JELENLEGI HASZNÁLAT ÉS A H&amp;B USE </a:t>
            </a:r>
            <a:r>
              <a:rPr lang="hu-HU"/>
              <a:t>KÖZÖTT.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TIPIKUS ESET LEHET TOVÁBBÁ AZ ÖSSZES </a:t>
            </a:r>
            <a:r>
              <a:rPr b="1" lang="hu-HU"/>
              <a:t>BARNAÖVEZET</a:t>
            </a:r>
            <a:r>
              <a:rPr lang="hu-HU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NINCS</a:t>
            </a:r>
            <a:r>
              <a:rPr lang="hu-HU"/>
              <a:t> </a:t>
            </a:r>
            <a:r>
              <a:rPr b="1" lang="hu-HU"/>
              <a:t>MÉG KIALAKULT GYAKORLAT</a:t>
            </a:r>
            <a:r>
              <a:rPr lang="hu-HU"/>
              <a:t>!!! </a:t>
            </a:r>
            <a:endParaRPr/>
          </a:p>
        </p:txBody>
      </p:sp>
      <p:sp>
        <p:nvSpPr>
          <p:cNvPr id="599" name="Google Shape;599;p22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3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23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NÉMETORSZÁGI TAPASZTALAT, MÉG OTT IS GOND LEHET</a:t>
            </a:r>
            <a:endParaRPr/>
          </a:p>
        </p:txBody>
      </p:sp>
      <p:sp>
        <p:nvSpPr>
          <p:cNvPr id="610" name="Google Shape;610;p23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4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" name="Google Shape;625;p24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EGYSZERŰ VOLT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UNALMAS VOLT</a:t>
            </a:r>
            <a:r>
              <a:rPr lang="hu-HU"/>
              <a:t> (TULAJDONKÉPPEN IMEGLÉVŐ ISMERETEK ÁTRENDEZÉSE TÖRTÉNT)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AHOGYAN AZ ELEJÉN IGÉRTEM</a:t>
            </a:r>
            <a:r>
              <a:rPr b="1" lang="hu-HU"/>
              <a:t>:  MEGNYUGTATÓ, </a:t>
            </a:r>
            <a:r>
              <a:rPr lang="hu-HU"/>
              <a:t>MERT MINDENKINEK CSAK AZT KELL CSINÁLNIA, AMIHEZ ÉRT, ÉS HA KÖVETI A VISZONYLAG EGYSZERŰ FELTÉTELRENDSZERT, AKKOR MINDENKI CSINÁLHATJA </a:t>
            </a:r>
            <a:endParaRPr/>
          </a:p>
        </p:txBody>
      </p:sp>
      <p:sp>
        <p:nvSpPr>
          <p:cNvPr id="626" name="Google Shape;626;p24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5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5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6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6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3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hu-HU"/>
              <a:t>Pontosan tudni kell az értékelés célját.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hu-HU"/>
              <a:t>Ha ezt nem tudja az értékelő transzparensen megfogalmazni, akkor nem sikerül a kérdésekre választ keresni</a:t>
            </a:r>
            <a:endParaRPr/>
          </a:p>
        </p:txBody>
      </p:sp>
      <p:sp>
        <p:nvSpPr>
          <p:cNvPr id="233" name="Google Shape;233;p3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Eltérés lehet a könyv szerinti értéktől!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piac érték lehet magasabb vagy alacsonyabb.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Mindkét esetben a cég a megfelelő számviteli lépéseket megteheti.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kisebb érték a nagyobb baj.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Ha a cég úgy dönt, hogy piaci értéken tartja nyilván az ingatlanjait, akkor ezt folyamatosan meg kell tennie. </a:t>
            </a:r>
            <a:endParaRPr/>
          </a:p>
        </p:txBody>
      </p:sp>
      <p:sp>
        <p:nvSpPr>
          <p:cNvPr id="246" name="Google Shape;246;p4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MIRŐL</a:t>
            </a:r>
            <a:r>
              <a:rPr lang="hu-HU"/>
              <a:t> KÉSZÍTJÜK AZ ÉRTÉKELÉST</a:t>
            </a:r>
            <a:endParaRPr/>
          </a:p>
        </p:txBody>
      </p:sp>
      <p:sp>
        <p:nvSpPr>
          <p:cNvPr id="254" name="Google Shape;254;p5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Milyen kérdésre keressük a választ, az </a:t>
            </a:r>
            <a:r>
              <a:rPr b="1" lang="hu-HU"/>
              <a:t>MIT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67" name="Google Shape;267;p6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MIKÉNT?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SZAMVITELI TÖRVÉNY, NEMZETKÖZI ELŐÍRÁSOK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ÁLTALÁNOSAN ALKALMAZOTT ÉRTÉKELÉSI MÓDSZEREK: PIACI – KÖLTSÉG - JÖVEDELEM </a:t>
            </a:r>
            <a:endParaRPr/>
          </a:p>
        </p:txBody>
      </p:sp>
      <p:sp>
        <p:nvSpPr>
          <p:cNvPr id="275" name="Google Shape;275;p7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KORÁNSEM AKKORA AZ ELTÉRÉS, MINT AMILYENNEK AZ LÁTSZIK.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MADÁCH EMBER TRAGÉDIÁJA: HOMO-UZION ÉS HOMO-IUZION KÉRDÉSE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TRANSZPARENCIA KÖTELEZŐ.</a:t>
            </a:r>
            <a:endParaRPr/>
          </a:p>
        </p:txBody>
      </p:sp>
      <p:sp>
        <p:nvSpPr>
          <p:cNvPr id="283" name="Google Shape;283;p8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/>
          <p:nvPr>
            <p:ph idx="2" type="sldImg"/>
          </p:nvPr>
        </p:nvSpPr>
        <p:spPr>
          <a:xfrm>
            <a:off x="919163" y="744538"/>
            <a:ext cx="497205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INGATLANÉRTÉKELŐI JELENTÉSEK </a:t>
            </a:r>
            <a:r>
              <a:rPr b="1" lang="hu-HU"/>
              <a:t>ÁTNÉZÉSE, ELLENŐRZÉSE SORÁN </a:t>
            </a:r>
            <a:r>
              <a:rPr lang="hu-HU"/>
              <a:t>SZERZETT TAPASZTALAT.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SORVEZETŐT</a:t>
            </a:r>
            <a:r>
              <a:rPr lang="hu-HU"/>
              <a:t> HASZNÁLUNK MI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/>
              <a:t>FRANKFURTI TAPASZTALATOK: 15 SZAKEMBER </a:t>
            </a:r>
            <a:r>
              <a:rPr lang="hu-HU"/>
              <a:t>CSAK AZ AUDITON BELÜL DOLGOZIK EZZEL. </a:t>
            </a:r>
            <a:endParaRPr/>
          </a:p>
        </p:txBody>
      </p:sp>
      <p:sp>
        <p:nvSpPr>
          <p:cNvPr id="295" name="Google Shape;295;p9:notes"/>
          <p:cNvSpPr txBox="1"/>
          <p:nvPr>
            <p:ph idx="12" type="sldNum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slas gomb.jpg" id="28" name="Google Shape;2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8"/>
          <p:cNvSpPr/>
          <p:nvPr/>
        </p:nvSpPr>
        <p:spPr>
          <a:xfrm>
            <a:off x="0" y="-22697"/>
            <a:ext cx="4835525" cy="5395913"/>
          </a:xfrm>
          <a:custGeom>
            <a:rect b="b" l="l" r="r" t="t"/>
            <a:pathLst>
              <a:path extrusionOk="0" h="27539" w="24671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8"/>
          <p:cNvSpPr txBox="1"/>
          <p:nvPr>
            <p:ph type="title"/>
          </p:nvPr>
        </p:nvSpPr>
        <p:spPr>
          <a:xfrm>
            <a:off x="324000" y="1556792"/>
            <a:ext cx="3461923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324000" y="3789040"/>
            <a:ext cx="3029875" cy="107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2" name="Google Shape;32;p28"/>
          <p:cNvGrpSpPr/>
          <p:nvPr/>
        </p:nvGrpSpPr>
        <p:grpSpPr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33" name="Google Shape;33;p28"/>
            <p:cNvSpPr/>
            <p:nvPr/>
          </p:nvSpPr>
          <p:spPr>
            <a:xfrm>
              <a:off x="199" y="248"/>
              <a:ext cx="1423" cy="489"/>
            </a:xfrm>
            <a:custGeom>
              <a:rect b="b" l="l" r="r" t="t"/>
              <a:pathLst>
                <a:path extrusionOk="0" h="1409" w="4103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68" y="0"/>
              <a:ext cx="1723" cy="964"/>
            </a:xfrm>
            <a:custGeom>
              <a:rect b="b" l="l" r="r" t="t"/>
              <a:pathLst>
                <a:path extrusionOk="0" h="1269" w="22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Text">
  <p:cSld name="Title and Two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" type="body"/>
          </p:nvPr>
        </p:nvSpPr>
        <p:spPr>
          <a:xfrm>
            <a:off x="179512" y="1124745"/>
            <a:ext cx="424802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2" type="body"/>
          </p:nvPr>
        </p:nvSpPr>
        <p:spPr>
          <a:xfrm>
            <a:off x="4645149" y="1124745"/>
            <a:ext cx="424802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302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Text">
  <p:cSld name="Title and Four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" type="body"/>
          </p:nvPr>
        </p:nvSpPr>
        <p:spPr>
          <a:xfrm>
            <a:off x="179388" y="1125538"/>
            <a:ext cx="4248150" cy="2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2" type="body"/>
          </p:nvPr>
        </p:nvSpPr>
        <p:spPr>
          <a:xfrm>
            <a:off x="4643438" y="1125538"/>
            <a:ext cx="4249737" cy="2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3" type="body"/>
          </p:nvPr>
        </p:nvSpPr>
        <p:spPr>
          <a:xfrm>
            <a:off x="179388" y="3716338"/>
            <a:ext cx="4248150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4" type="body"/>
          </p:nvPr>
        </p:nvSpPr>
        <p:spPr>
          <a:xfrm>
            <a:off x="4643438" y="3716338"/>
            <a:ext cx="4249737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e Chart One Text">
  <p:cSld name="Title One Chart One 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" type="body"/>
          </p:nvPr>
        </p:nvSpPr>
        <p:spPr>
          <a:xfrm>
            <a:off x="4645149" y="1124745"/>
            <a:ext cx="424802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4" name="Google Shape;94;p39"/>
          <p:cNvSpPr/>
          <p:nvPr>
            <p:ph idx="2" type="chart"/>
          </p:nvPr>
        </p:nvSpPr>
        <p:spPr>
          <a:xfrm>
            <a:off x="179388" y="1125538"/>
            <a:ext cx="4248150" cy="496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e Table One Text">
  <p:cSld name="Title One Table One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idx="1" type="body"/>
          </p:nvPr>
        </p:nvSpPr>
        <p:spPr>
          <a:xfrm>
            <a:off x="4645149" y="1124745"/>
            <a:ext cx="4248026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Rows Text">
  <p:cSld name="Title and Two Rows 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179512" y="1124745"/>
            <a:ext cx="8712968" cy="2375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179512" y="3717132"/>
            <a:ext cx="8712968" cy="2375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hart One Row Text">
  <p:cSld name="Title and One Chart One Row 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1" type="body"/>
          </p:nvPr>
        </p:nvSpPr>
        <p:spPr>
          <a:xfrm>
            <a:off x="179512" y="3717132"/>
            <a:ext cx="8712968" cy="2375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5" name="Google Shape;105;p42"/>
          <p:cNvSpPr/>
          <p:nvPr>
            <p:ph idx="2" type="chart"/>
          </p:nvPr>
        </p:nvSpPr>
        <p:spPr>
          <a:xfrm>
            <a:off x="179388" y="1125538"/>
            <a:ext cx="8713787" cy="23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hevrons">
  <p:cSld name="Title and Four Chevro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/>
          <p:nvPr>
            <p:ph idx="1" type="body"/>
          </p:nvPr>
        </p:nvSpPr>
        <p:spPr>
          <a:xfrm>
            <a:off x="2411413" y="1125538"/>
            <a:ext cx="2016125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9" name="Google Shape;109;p44"/>
          <p:cNvSpPr/>
          <p:nvPr>
            <p:ph idx="2" type="body"/>
          </p:nvPr>
        </p:nvSpPr>
        <p:spPr>
          <a:xfrm>
            <a:off x="179388" y="1125538"/>
            <a:ext cx="2016125" cy="576411"/>
          </a:xfrm>
          <a:prstGeom prst="homePlate">
            <a:avLst>
              <a:gd fmla="val 34577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0" name="Google Shape;110;p44"/>
          <p:cNvSpPr/>
          <p:nvPr>
            <p:ph idx="3" type="body"/>
          </p:nvPr>
        </p:nvSpPr>
        <p:spPr>
          <a:xfrm>
            <a:off x="4643438" y="1125538"/>
            <a:ext cx="2016125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1" name="Google Shape;111;p44"/>
          <p:cNvSpPr/>
          <p:nvPr>
            <p:ph idx="4" type="body"/>
          </p:nvPr>
        </p:nvSpPr>
        <p:spPr>
          <a:xfrm>
            <a:off x="6877049" y="1125538"/>
            <a:ext cx="2016125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4"/>
          <p:cNvSpPr txBox="1"/>
          <p:nvPr>
            <p:ph idx="5" type="body"/>
          </p:nvPr>
        </p:nvSpPr>
        <p:spPr>
          <a:xfrm>
            <a:off x="179388" y="1916113"/>
            <a:ext cx="201612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4" name="Google Shape;114;p44"/>
          <p:cNvSpPr txBox="1"/>
          <p:nvPr>
            <p:ph idx="6" type="body"/>
          </p:nvPr>
        </p:nvSpPr>
        <p:spPr>
          <a:xfrm>
            <a:off x="2417276" y="1916113"/>
            <a:ext cx="201612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7" type="body"/>
          </p:nvPr>
        </p:nvSpPr>
        <p:spPr>
          <a:xfrm>
            <a:off x="4609491" y="1916113"/>
            <a:ext cx="201612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6" name="Google Shape;116;p44"/>
          <p:cNvSpPr txBox="1"/>
          <p:nvPr>
            <p:ph idx="8" type="body"/>
          </p:nvPr>
        </p:nvSpPr>
        <p:spPr>
          <a:xfrm>
            <a:off x="6877050" y="1916113"/>
            <a:ext cx="201612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hevrons">
  <p:cSld name="Title and Five Chevro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5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1" type="body"/>
          </p:nvPr>
        </p:nvSpPr>
        <p:spPr>
          <a:xfrm>
            <a:off x="179388" y="1916113"/>
            <a:ext cx="159557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2" type="body"/>
          </p:nvPr>
        </p:nvSpPr>
        <p:spPr>
          <a:xfrm>
            <a:off x="1958941" y="1916113"/>
            <a:ext cx="159557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3" type="body"/>
          </p:nvPr>
        </p:nvSpPr>
        <p:spPr>
          <a:xfrm>
            <a:off x="3738494" y="1916113"/>
            <a:ext cx="159557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4" type="body"/>
          </p:nvPr>
        </p:nvSpPr>
        <p:spPr>
          <a:xfrm>
            <a:off x="5518047" y="1916113"/>
            <a:ext cx="159557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5" type="body"/>
          </p:nvPr>
        </p:nvSpPr>
        <p:spPr>
          <a:xfrm>
            <a:off x="7297600" y="1916113"/>
            <a:ext cx="1595575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4" name="Google Shape;124;p45"/>
          <p:cNvSpPr/>
          <p:nvPr>
            <p:ph idx="6" type="body"/>
          </p:nvPr>
        </p:nvSpPr>
        <p:spPr>
          <a:xfrm>
            <a:off x="1958941" y="1125538"/>
            <a:ext cx="1584300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5" name="Google Shape;125;p45"/>
          <p:cNvSpPr/>
          <p:nvPr>
            <p:ph idx="7" type="body"/>
          </p:nvPr>
        </p:nvSpPr>
        <p:spPr>
          <a:xfrm>
            <a:off x="179389" y="1125538"/>
            <a:ext cx="1584300" cy="576411"/>
          </a:xfrm>
          <a:prstGeom prst="homePlate">
            <a:avLst>
              <a:gd fmla="val 34577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6" name="Google Shape;126;p45"/>
          <p:cNvSpPr/>
          <p:nvPr>
            <p:ph idx="8" type="body"/>
          </p:nvPr>
        </p:nvSpPr>
        <p:spPr>
          <a:xfrm>
            <a:off x="3738494" y="1125538"/>
            <a:ext cx="1584300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7" name="Google Shape;127;p45"/>
          <p:cNvSpPr/>
          <p:nvPr>
            <p:ph idx="9" type="body"/>
          </p:nvPr>
        </p:nvSpPr>
        <p:spPr>
          <a:xfrm>
            <a:off x="5518047" y="1125538"/>
            <a:ext cx="1584300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8" name="Google Shape;128;p45"/>
          <p:cNvSpPr/>
          <p:nvPr>
            <p:ph idx="13" type="body"/>
          </p:nvPr>
        </p:nvSpPr>
        <p:spPr>
          <a:xfrm>
            <a:off x="7297600" y="1125538"/>
            <a:ext cx="1584300" cy="576411"/>
          </a:xfrm>
          <a:prstGeom prst="chevron">
            <a:avLst>
              <a:gd fmla="val 34136" name="adj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0"/>
          </a:gra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ands and drivers">
  <p:cSld name="Demands and driver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6"/>
          <p:cNvSpPr/>
          <p:nvPr/>
        </p:nvSpPr>
        <p:spPr>
          <a:xfrm flipH="1" rot="-2520000">
            <a:off x="4691391" y="2387890"/>
            <a:ext cx="1497623" cy="381000"/>
          </a:xfrm>
          <a:prstGeom prst="rightArrow">
            <a:avLst>
              <a:gd fmla="val 63333" name="adj1"/>
              <a:gd fmla="val 49582" name="adj2"/>
            </a:avLst>
          </a:prstGeom>
          <a:gradFill>
            <a:gsLst>
              <a:gs pos="0">
                <a:srgbClr val="DCDDDD"/>
              </a:gs>
              <a:gs pos="100000">
                <a:srgbClr val="97989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6"/>
          <p:cNvSpPr txBox="1"/>
          <p:nvPr/>
        </p:nvSpPr>
        <p:spPr>
          <a:xfrm flipH="1" rot="8280000">
            <a:off x="4795651" y="2417698"/>
            <a:ext cx="1377982" cy="2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6"/>
          <p:cNvSpPr/>
          <p:nvPr/>
        </p:nvSpPr>
        <p:spPr>
          <a:xfrm flipH="1" rot="2520000">
            <a:off x="4691391" y="4431706"/>
            <a:ext cx="1497623" cy="381000"/>
          </a:xfrm>
          <a:prstGeom prst="rightArrow">
            <a:avLst>
              <a:gd fmla="val 63333" name="adj1"/>
              <a:gd fmla="val 49582" name="adj2"/>
            </a:avLst>
          </a:prstGeom>
          <a:gradFill>
            <a:gsLst>
              <a:gs pos="0">
                <a:srgbClr val="DCDDDD"/>
              </a:gs>
              <a:gs pos="100000">
                <a:srgbClr val="97989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6"/>
          <p:cNvSpPr txBox="1"/>
          <p:nvPr/>
        </p:nvSpPr>
        <p:spPr>
          <a:xfrm flipH="1" rot="-8280000">
            <a:off x="4795651" y="4541578"/>
            <a:ext cx="1377982" cy="2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6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6"/>
          <p:cNvSpPr/>
          <p:nvPr/>
        </p:nvSpPr>
        <p:spPr>
          <a:xfrm rot="2520000">
            <a:off x="2879158" y="2387890"/>
            <a:ext cx="1497623" cy="381000"/>
          </a:xfrm>
          <a:prstGeom prst="rightArrow">
            <a:avLst>
              <a:gd fmla="val 63333" name="adj1"/>
              <a:gd fmla="val 49582" name="adj2"/>
            </a:avLst>
          </a:prstGeom>
          <a:gradFill>
            <a:gsLst>
              <a:gs pos="0">
                <a:srgbClr val="DCDDDD"/>
              </a:gs>
              <a:gs pos="100000">
                <a:srgbClr val="97989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6"/>
          <p:cNvSpPr txBox="1"/>
          <p:nvPr/>
        </p:nvSpPr>
        <p:spPr>
          <a:xfrm rot="-8280000">
            <a:off x="2894515" y="2417698"/>
            <a:ext cx="1377982" cy="2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6"/>
          <p:cNvSpPr/>
          <p:nvPr/>
        </p:nvSpPr>
        <p:spPr>
          <a:xfrm rot="-2520000">
            <a:off x="2879158" y="4431706"/>
            <a:ext cx="1497623" cy="381000"/>
          </a:xfrm>
          <a:prstGeom prst="rightArrow">
            <a:avLst>
              <a:gd fmla="val 63333" name="adj1"/>
              <a:gd fmla="val 49582" name="adj2"/>
            </a:avLst>
          </a:prstGeom>
          <a:gradFill>
            <a:gsLst>
              <a:gs pos="0">
                <a:srgbClr val="DCDDDD"/>
              </a:gs>
              <a:gs pos="100000">
                <a:srgbClr val="97989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6"/>
          <p:cNvSpPr txBox="1"/>
          <p:nvPr/>
        </p:nvSpPr>
        <p:spPr>
          <a:xfrm rot="8280000">
            <a:off x="2894515" y="4541578"/>
            <a:ext cx="1377982" cy="24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6"/>
          <p:cNvSpPr/>
          <p:nvPr>
            <p:ph idx="1" type="body"/>
          </p:nvPr>
        </p:nvSpPr>
        <p:spPr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anchorCtr="1" anchor="ctr" bIns="54000" lIns="54000" spcFirstLastPara="1" rIns="54000" wrap="square" tIns="54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2" type="body"/>
          </p:nvPr>
        </p:nvSpPr>
        <p:spPr>
          <a:xfrm>
            <a:off x="179388" y="1557337"/>
            <a:ext cx="3323022" cy="19446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idx="3" type="body"/>
          </p:nvPr>
        </p:nvSpPr>
        <p:spPr>
          <a:xfrm>
            <a:off x="179388" y="4148137"/>
            <a:ext cx="3323022" cy="19446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4" type="body"/>
          </p:nvPr>
        </p:nvSpPr>
        <p:spPr>
          <a:xfrm>
            <a:off x="5570153" y="1557337"/>
            <a:ext cx="3323022" cy="19446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5" type="body"/>
          </p:nvPr>
        </p:nvSpPr>
        <p:spPr>
          <a:xfrm>
            <a:off x="5570153" y="4148137"/>
            <a:ext cx="3323022" cy="19446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6" type="body"/>
          </p:nvPr>
        </p:nvSpPr>
        <p:spPr>
          <a:xfrm>
            <a:off x="179388" y="1125538"/>
            <a:ext cx="332302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7" type="body"/>
          </p:nvPr>
        </p:nvSpPr>
        <p:spPr>
          <a:xfrm>
            <a:off x="5570153" y="1125538"/>
            <a:ext cx="332302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8" type="body"/>
          </p:nvPr>
        </p:nvSpPr>
        <p:spPr>
          <a:xfrm>
            <a:off x="179388" y="3716339"/>
            <a:ext cx="332302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7" name="Google Shape;147;p46"/>
          <p:cNvSpPr txBox="1"/>
          <p:nvPr>
            <p:ph idx="9" type="body"/>
          </p:nvPr>
        </p:nvSpPr>
        <p:spPr>
          <a:xfrm>
            <a:off x="5570153" y="3716339"/>
            <a:ext cx="332302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">
  <p:cSld name="Outlin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7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7"/>
          <p:cNvSpPr txBox="1"/>
          <p:nvPr>
            <p:ph idx="1" type="body"/>
          </p:nvPr>
        </p:nvSpPr>
        <p:spPr>
          <a:xfrm>
            <a:off x="173526" y="1557337"/>
            <a:ext cx="4254012" cy="45354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1" name="Google Shape;151;p47"/>
          <p:cNvSpPr txBox="1"/>
          <p:nvPr>
            <p:ph idx="2" type="body"/>
          </p:nvPr>
        </p:nvSpPr>
        <p:spPr>
          <a:xfrm>
            <a:off x="4639162" y="1557337"/>
            <a:ext cx="4254012" cy="45354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2" name="Google Shape;152;p47"/>
          <p:cNvSpPr txBox="1"/>
          <p:nvPr>
            <p:ph idx="3" type="body"/>
          </p:nvPr>
        </p:nvSpPr>
        <p:spPr>
          <a:xfrm>
            <a:off x="173526" y="1125538"/>
            <a:ext cx="425401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3" name="Google Shape;153;p47"/>
          <p:cNvSpPr txBox="1"/>
          <p:nvPr>
            <p:ph idx="4" type="body"/>
          </p:nvPr>
        </p:nvSpPr>
        <p:spPr>
          <a:xfrm>
            <a:off x="4639163" y="1125538"/>
            <a:ext cx="425401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ine 2">
  <p:cSld name="Outlin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8"/>
          <p:cNvSpPr txBox="1"/>
          <p:nvPr>
            <p:ph idx="1" type="body"/>
          </p:nvPr>
        </p:nvSpPr>
        <p:spPr>
          <a:xfrm>
            <a:off x="173526" y="1557337"/>
            <a:ext cx="4254012" cy="19446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7" name="Google Shape;157;p48"/>
          <p:cNvSpPr txBox="1"/>
          <p:nvPr>
            <p:ph idx="2" type="body"/>
          </p:nvPr>
        </p:nvSpPr>
        <p:spPr>
          <a:xfrm>
            <a:off x="4639162" y="1557337"/>
            <a:ext cx="4254012" cy="19446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8" name="Google Shape;158;p48"/>
          <p:cNvSpPr txBox="1"/>
          <p:nvPr>
            <p:ph idx="3" type="body"/>
          </p:nvPr>
        </p:nvSpPr>
        <p:spPr>
          <a:xfrm>
            <a:off x="173526" y="4148137"/>
            <a:ext cx="4254012" cy="1944688"/>
          </a:xfrm>
          <a:prstGeom prst="rect">
            <a:avLst/>
          </a:prstGeom>
          <a:solidFill>
            <a:srgbClr val="BFDEE4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9" name="Google Shape;159;p48"/>
          <p:cNvSpPr txBox="1"/>
          <p:nvPr>
            <p:ph idx="4" type="body"/>
          </p:nvPr>
        </p:nvSpPr>
        <p:spPr>
          <a:xfrm>
            <a:off x="4639162" y="4148137"/>
            <a:ext cx="4254012" cy="1944688"/>
          </a:xfrm>
          <a:prstGeom prst="rect">
            <a:avLst/>
          </a:prstGeom>
          <a:solidFill>
            <a:srgbClr val="BFDEE4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4000" lIns="54000" spcFirstLastPara="1" rIns="54000" wrap="square" tIns="54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0" name="Google Shape;160;p48"/>
          <p:cNvSpPr txBox="1"/>
          <p:nvPr>
            <p:ph idx="5" type="body"/>
          </p:nvPr>
        </p:nvSpPr>
        <p:spPr>
          <a:xfrm>
            <a:off x="173526" y="1125538"/>
            <a:ext cx="425401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1" name="Google Shape;161;p48"/>
          <p:cNvSpPr txBox="1"/>
          <p:nvPr>
            <p:ph idx="6" type="body"/>
          </p:nvPr>
        </p:nvSpPr>
        <p:spPr>
          <a:xfrm>
            <a:off x="4639163" y="1125538"/>
            <a:ext cx="425401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2" name="Google Shape;162;p48"/>
          <p:cNvSpPr txBox="1"/>
          <p:nvPr>
            <p:ph idx="7" type="body"/>
          </p:nvPr>
        </p:nvSpPr>
        <p:spPr>
          <a:xfrm>
            <a:off x="173526" y="3716339"/>
            <a:ext cx="425401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3" name="Google Shape;163;p48"/>
          <p:cNvSpPr txBox="1"/>
          <p:nvPr>
            <p:ph idx="8" type="body"/>
          </p:nvPr>
        </p:nvSpPr>
        <p:spPr>
          <a:xfrm>
            <a:off x="4639163" y="3716339"/>
            <a:ext cx="4254012" cy="359817"/>
          </a:xfrm>
          <a:prstGeom prst="rect">
            <a:avLst/>
          </a:prstGeom>
          <a:solidFill>
            <a:srgbClr val="409DAD"/>
          </a:solidFill>
          <a:ln cap="flat" cmpd="sng" w="12700">
            <a:solidFill>
              <a:srgbClr val="409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5pPr>
            <a:lvl6pPr indent="-3302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/>
            </a:lvl7pPr>
            <a:lvl8pPr indent="-3302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ny profile">
  <p:cSld name="Company profi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9"/>
          <p:cNvSpPr/>
          <p:nvPr>
            <p:ph idx="2" type="chart"/>
          </p:nvPr>
        </p:nvSpPr>
        <p:spPr>
          <a:xfrm>
            <a:off x="3172573" y="1125538"/>
            <a:ext cx="2724700" cy="2376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49"/>
          <p:cNvSpPr txBox="1"/>
          <p:nvPr>
            <p:ph idx="1" type="body"/>
          </p:nvPr>
        </p:nvSpPr>
        <p:spPr>
          <a:xfrm>
            <a:off x="6168751" y="3716338"/>
            <a:ext cx="2723204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7" name="Google Shape;167;p49"/>
          <p:cNvSpPr/>
          <p:nvPr>
            <p:ph idx="3" type="chart"/>
          </p:nvPr>
        </p:nvSpPr>
        <p:spPr>
          <a:xfrm>
            <a:off x="6167254" y="1125538"/>
            <a:ext cx="2724700" cy="2376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49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9"/>
          <p:cNvSpPr txBox="1"/>
          <p:nvPr>
            <p:ph idx="4" type="body"/>
          </p:nvPr>
        </p:nvSpPr>
        <p:spPr>
          <a:xfrm>
            <a:off x="179388" y="3716338"/>
            <a:ext cx="2723204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0" name="Google Shape;170;p49"/>
          <p:cNvSpPr txBox="1"/>
          <p:nvPr>
            <p:ph idx="5" type="body"/>
          </p:nvPr>
        </p:nvSpPr>
        <p:spPr>
          <a:xfrm>
            <a:off x="3172573" y="3716338"/>
            <a:ext cx="2723204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 showMasterSp="0">
  <p:cSld name="Divider 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50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173" name="Google Shape;173;p50"/>
            <p:cNvSpPr/>
            <p:nvPr/>
          </p:nvSpPr>
          <p:spPr>
            <a:xfrm>
              <a:off x="3397250" y="1116013"/>
              <a:ext cx="5746750" cy="5741988"/>
            </a:xfrm>
            <a:custGeom>
              <a:rect b="b" l="l" r="r" t="t"/>
              <a:pathLst>
                <a:path extrusionOk="0" h="3617" w="3620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>
              <a:gsLst>
                <a:gs pos="0">
                  <a:srgbClr val="00257A">
                    <a:alpha val="89803"/>
                  </a:srgbClr>
                </a:gs>
                <a:gs pos="35000">
                  <a:srgbClr val="00338D">
                    <a:alpha val="89803"/>
                  </a:srgbClr>
                </a:gs>
                <a:gs pos="100000">
                  <a:srgbClr val="009FDA">
                    <a:alpha val="8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0"/>
            <p:cNvSpPr/>
            <p:nvPr/>
          </p:nvSpPr>
          <p:spPr>
            <a:xfrm>
              <a:off x="7007225" y="6116638"/>
              <a:ext cx="2136775" cy="741363"/>
            </a:xfrm>
            <a:custGeom>
              <a:rect b="b" l="l" r="r" t="t"/>
              <a:pathLst>
                <a:path extrusionOk="0" h="467" w="1346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0"/>
            <p:cNvSpPr/>
            <p:nvPr/>
          </p:nvSpPr>
          <p:spPr>
            <a:xfrm>
              <a:off x="1241425" y="4743450"/>
              <a:ext cx="2530475" cy="2114550"/>
            </a:xfrm>
            <a:custGeom>
              <a:rect b="b" l="l" r="r" t="t"/>
              <a:pathLst>
                <a:path extrusionOk="0" h="1332" w="1594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0"/>
            <p:cNvSpPr/>
            <p:nvPr/>
          </p:nvSpPr>
          <p:spPr>
            <a:xfrm>
              <a:off x="1554163" y="0"/>
              <a:ext cx="4738688" cy="2343150"/>
            </a:xfrm>
            <a:custGeom>
              <a:rect b="b" l="l" r="r" t="t"/>
              <a:pathLst>
                <a:path extrusionOk="0" h="1476" w="2985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>
              <a:gsLst>
                <a:gs pos="0">
                  <a:srgbClr val="00257A">
                    <a:alpha val="89803"/>
                  </a:srgbClr>
                </a:gs>
                <a:gs pos="35000">
                  <a:srgbClr val="00338D">
                    <a:alpha val="89803"/>
                  </a:srgbClr>
                </a:gs>
                <a:gs pos="100000">
                  <a:srgbClr val="009FDA">
                    <a:alpha val="8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0"/>
            <p:cNvSpPr/>
            <p:nvPr/>
          </p:nvSpPr>
          <p:spPr>
            <a:xfrm>
              <a:off x="0" y="0"/>
              <a:ext cx="3898900" cy="5630863"/>
            </a:xfrm>
            <a:custGeom>
              <a:rect b="b" l="l" r="r" t="t"/>
              <a:pathLst>
                <a:path extrusionOk="0" h="3547" w="2456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0"/>
            <p:cNvSpPr/>
            <p:nvPr/>
          </p:nvSpPr>
          <p:spPr>
            <a:xfrm>
              <a:off x="0" y="2343150"/>
              <a:ext cx="1554163" cy="4514850"/>
            </a:xfrm>
            <a:custGeom>
              <a:rect b="b" l="l" r="r" t="t"/>
              <a:pathLst>
                <a:path extrusionOk="0" h="2844" w="979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0"/>
            <p:cNvSpPr/>
            <p:nvPr/>
          </p:nvSpPr>
          <p:spPr>
            <a:xfrm>
              <a:off x="7007225" y="6116638"/>
              <a:ext cx="655638" cy="741363"/>
            </a:xfrm>
            <a:custGeom>
              <a:rect b="b" l="l" r="r" t="t"/>
              <a:pathLst>
                <a:path extrusionOk="0" h="467" w="413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0"/>
            <p:cNvSpPr/>
            <p:nvPr/>
          </p:nvSpPr>
          <p:spPr>
            <a:xfrm>
              <a:off x="4735513" y="1116013"/>
              <a:ext cx="1227138" cy="1227138"/>
            </a:xfrm>
            <a:custGeom>
              <a:rect b="b" l="l" r="r" t="t"/>
              <a:pathLst>
                <a:path extrusionOk="0" h="773" w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0"/>
            <p:cNvSpPr/>
            <p:nvPr/>
          </p:nvSpPr>
          <p:spPr>
            <a:xfrm>
              <a:off x="1604963" y="4743450"/>
              <a:ext cx="889000" cy="887413"/>
            </a:xfrm>
            <a:custGeom>
              <a:rect b="b" l="l" r="r" t="t"/>
              <a:pathLst>
                <a:path extrusionOk="0" h="559" w="560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4901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1554163" y="0"/>
              <a:ext cx="2344738" cy="2343150"/>
            </a:xfrm>
            <a:custGeom>
              <a:rect b="b" l="l" r="r" t="t"/>
              <a:pathLst>
                <a:path extrusionOk="0" h="1476" w="1477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0" y="2343150"/>
              <a:ext cx="1554163" cy="3287713"/>
            </a:xfrm>
            <a:custGeom>
              <a:rect b="b" l="l" r="r" t="t"/>
              <a:pathLst>
                <a:path extrusionOk="0" h="2071" w="979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50"/>
          <p:cNvSpPr txBox="1"/>
          <p:nvPr>
            <p:ph type="title"/>
          </p:nvPr>
        </p:nvSpPr>
        <p:spPr>
          <a:xfrm>
            <a:off x="4932040" y="2708920"/>
            <a:ext cx="3168352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50"/>
          <p:cNvSpPr txBox="1"/>
          <p:nvPr>
            <p:ph idx="1" type="body"/>
          </p:nvPr>
        </p:nvSpPr>
        <p:spPr>
          <a:xfrm>
            <a:off x="4932362" y="4509120"/>
            <a:ext cx="2807989" cy="1080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2" showMasterSp="0">
  <p:cSld name="Divider 2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1"/>
          <p:cNvSpPr/>
          <p:nvPr/>
        </p:nvSpPr>
        <p:spPr>
          <a:xfrm>
            <a:off x="0" y="0"/>
            <a:ext cx="6475236" cy="6858000"/>
          </a:xfrm>
          <a:custGeom>
            <a:rect b="b" l="l" r="r" t="t"/>
            <a:pathLst>
              <a:path extrusionOk="0" h="29877" w="28205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1"/>
          <p:cNvSpPr txBox="1"/>
          <p:nvPr>
            <p:ph type="title"/>
          </p:nvPr>
        </p:nvSpPr>
        <p:spPr>
          <a:xfrm>
            <a:off x="323528" y="1340768"/>
            <a:ext cx="5112568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51"/>
          <p:cNvSpPr txBox="1"/>
          <p:nvPr>
            <p:ph idx="1" type="body"/>
          </p:nvPr>
        </p:nvSpPr>
        <p:spPr>
          <a:xfrm>
            <a:off x="323528" y="3645025"/>
            <a:ext cx="4752528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divider" showMasterSp="0">
  <p:cSld name="Photo divider">
    <p:bg>
      <p:bgPr>
        <a:solidFill>
          <a:srgbClr val="BABBBC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ARDROOM PPL compressed.jpg" id="191" name="Google Shape;19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2"/>
          <p:cNvSpPr/>
          <p:nvPr/>
        </p:nvSpPr>
        <p:spPr>
          <a:xfrm>
            <a:off x="0" y="4521200"/>
            <a:ext cx="4537075" cy="2336800"/>
          </a:xfrm>
          <a:custGeom>
            <a:rect b="b" l="l" r="r" t="t"/>
            <a:pathLst>
              <a:path extrusionOk="0" h="12503" w="24277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2"/>
          <p:cNvSpPr txBox="1"/>
          <p:nvPr>
            <p:ph type="title"/>
          </p:nvPr>
        </p:nvSpPr>
        <p:spPr>
          <a:xfrm>
            <a:off x="323528" y="4941168"/>
            <a:ext cx="3600400" cy="15841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3000"/>
              <a:buFont typeface="Arial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(image)" showMasterSp="0">
  <p:cSld name="Thank You (image)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PTOP GUY compressed.jpg" id="195" name="Google Shape;19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3"/>
          <p:cNvSpPr/>
          <p:nvPr/>
        </p:nvSpPr>
        <p:spPr>
          <a:xfrm>
            <a:off x="0" y="0"/>
            <a:ext cx="4833938" cy="5400675"/>
          </a:xfrm>
          <a:custGeom>
            <a:rect b="b" l="l" r="r" t="t"/>
            <a:pathLst>
              <a:path extrusionOk="0" h="20057" w="17951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3"/>
          <p:cNvSpPr txBox="1"/>
          <p:nvPr>
            <p:ph type="title"/>
          </p:nvPr>
        </p:nvSpPr>
        <p:spPr>
          <a:xfrm>
            <a:off x="323528" y="1412776"/>
            <a:ext cx="3744416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53"/>
          <p:cNvSpPr txBox="1"/>
          <p:nvPr>
            <p:ph idx="1" type="body"/>
          </p:nvPr>
        </p:nvSpPr>
        <p:spPr>
          <a:xfrm>
            <a:off x="323850" y="2708275"/>
            <a:ext cx="3384550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 showMasterSp="0">
  <p:cSld name="Thank You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4"/>
          <p:cNvSpPr/>
          <p:nvPr/>
        </p:nvSpPr>
        <p:spPr>
          <a:xfrm>
            <a:off x="0" y="0"/>
            <a:ext cx="4833938" cy="5400675"/>
          </a:xfrm>
          <a:custGeom>
            <a:rect b="b" l="l" r="r" t="t"/>
            <a:pathLst>
              <a:path extrusionOk="0" h="20057" w="17951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4"/>
          <p:cNvSpPr txBox="1"/>
          <p:nvPr>
            <p:ph type="title"/>
          </p:nvPr>
        </p:nvSpPr>
        <p:spPr>
          <a:xfrm>
            <a:off x="323528" y="1412776"/>
            <a:ext cx="3744416" cy="115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54"/>
          <p:cNvSpPr txBox="1"/>
          <p:nvPr>
            <p:ph idx="1" type="body"/>
          </p:nvPr>
        </p:nvSpPr>
        <p:spPr>
          <a:xfrm>
            <a:off x="323850" y="2708275"/>
            <a:ext cx="3384550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179512" y="1124745"/>
            <a:ext cx="871296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laimer" showMasterSp="0">
  <p:cSld name="Disclaim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0" y="0"/>
            <a:ext cx="4833938" cy="3217863"/>
          </a:xfrm>
          <a:custGeom>
            <a:rect b="b" l="l" r="r" t="t"/>
            <a:pathLst>
              <a:path extrusionOk="0" h="10963" w="16471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23528" y="3716338"/>
            <a:ext cx="3528392" cy="2376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" name="Google Shape;43;p31"/>
          <p:cNvGrpSpPr/>
          <p:nvPr/>
        </p:nvGrpSpPr>
        <p:grpSpPr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44" name="Google Shape;44;p31"/>
            <p:cNvSpPr/>
            <p:nvPr/>
          </p:nvSpPr>
          <p:spPr>
            <a:xfrm>
              <a:off x="199" y="248"/>
              <a:ext cx="1423" cy="489"/>
            </a:xfrm>
            <a:custGeom>
              <a:rect b="b" l="l" r="r" t="t"/>
              <a:pathLst>
                <a:path extrusionOk="0" h="1409" w="4103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1"/>
            <p:cNvSpPr/>
            <p:nvPr/>
          </p:nvSpPr>
          <p:spPr>
            <a:xfrm>
              <a:off x="68" y="0"/>
              <a:ext cx="1723" cy="964"/>
            </a:xfrm>
            <a:custGeom>
              <a:rect b="b" l="l" r="r" t="t"/>
              <a:pathLst>
                <a:path extrusionOk="0" h="1269" w="22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/>
          <p:nvPr/>
        </p:nvSpPr>
        <p:spPr>
          <a:xfrm>
            <a:off x="0" y="0"/>
            <a:ext cx="4835525" cy="5395913"/>
          </a:xfrm>
          <a:custGeom>
            <a:rect b="b" l="l" r="r" t="t"/>
            <a:pathLst>
              <a:path extrusionOk="0" h="27539" w="24671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2"/>
          <p:cNvSpPr txBox="1"/>
          <p:nvPr>
            <p:ph type="ctrTitle"/>
          </p:nvPr>
        </p:nvSpPr>
        <p:spPr>
          <a:xfrm>
            <a:off x="323528" y="1556792"/>
            <a:ext cx="3456384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2"/>
          <p:cNvSpPr txBox="1"/>
          <p:nvPr>
            <p:ph idx="1" type="subTitle"/>
          </p:nvPr>
        </p:nvSpPr>
        <p:spPr>
          <a:xfrm>
            <a:off x="323528" y="3789040"/>
            <a:ext cx="3024336" cy="108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0" name="Google Shape;50;p32"/>
          <p:cNvGrpSpPr/>
          <p:nvPr/>
        </p:nvGrpSpPr>
        <p:grpSpPr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51" name="Google Shape;51;p32"/>
            <p:cNvSpPr/>
            <p:nvPr/>
          </p:nvSpPr>
          <p:spPr>
            <a:xfrm>
              <a:off x="199" y="248"/>
              <a:ext cx="1423" cy="489"/>
            </a:xfrm>
            <a:custGeom>
              <a:rect b="b" l="l" r="r" t="t"/>
              <a:pathLst>
                <a:path extrusionOk="0" h="1409" w="4103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2"/>
            <p:cNvSpPr/>
            <p:nvPr/>
          </p:nvSpPr>
          <p:spPr>
            <a:xfrm>
              <a:off x="68" y="0"/>
              <a:ext cx="1723" cy="964"/>
            </a:xfrm>
            <a:custGeom>
              <a:rect b="b" l="l" r="r" t="t"/>
              <a:pathLst>
                <a:path extrusionOk="0" h="1269" w="22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2" showMasterSp="0">
  <p:cSld name="1_Title Slide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slas gomb.jpg" id="54" name="Google Shape;5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9402"/>
            <a:ext cx="9396536" cy="704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3"/>
          <p:cNvSpPr/>
          <p:nvPr/>
        </p:nvSpPr>
        <p:spPr>
          <a:xfrm>
            <a:off x="0" y="-22697"/>
            <a:ext cx="4835525" cy="5395913"/>
          </a:xfrm>
          <a:custGeom>
            <a:rect b="b" l="l" r="r" t="t"/>
            <a:pathLst>
              <a:path extrusionOk="0" h="27539" w="24671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3"/>
          <p:cNvSpPr txBox="1"/>
          <p:nvPr>
            <p:ph type="title"/>
          </p:nvPr>
        </p:nvSpPr>
        <p:spPr>
          <a:xfrm>
            <a:off x="324000" y="1556792"/>
            <a:ext cx="3461923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33"/>
          <p:cNvSpPr txBox="1"/>
          <p:nvPr>
            <p:ph idx="1" type="body"/>
          </p:nvPr>
        </p:nvSpPr>
        <p:spPr>
          <a:xfrm>
            <a:off x="324000" y="3789040"/>
            <a:ext cx="3029875" cy="107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8" name="Google Shape;58;p33"/>
          <p:cNvGrpSpPr/>
          <p:nvPr/>
        </p:nvGrpSpPr>
        <p:grpSpPr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59" name="Google Shape;59;p33"/>
            <p:cNvSpPr/>
            <p:nvPr/>
          </p:nvSpPr>
          <p:spPr>
            <a:xfrm>
              <a:off x="199" y="248"/>
              <a:ext cx="1423" cy="489"/>
            </a:xfrm>
            <a:custGeom>
              <a:rect b="b" l="l" r="r" t="t"/>
              <a:pathLst>
                <a:path extrusionOk="0" h="1409" w="4103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3"/>
            <p:cNvSpPr/>
            <p:nvPr/>
          </p:nvSpPr>
          <p:spPr>
            <a:xfrm>
              <a:off x="68" y="0"/>
              <a:ext cx="1723" cy="964"/>
            </a:xfrm>
            <a:custGeom>
              <a:rect b="b" l="l" r="r" t="t"/>
              <a:pathLst>
                <a:path extrusionOk="0" h="1269" w="22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 showMasterSp="0">
  <p:cSld name="Title Slide 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/>
          <p:nvPr/>
        </p:nvSpPr>
        <p:spPr>
          <a:xfrm>
            <a:off x="0" y="547687"/>
            <a:ext cx="4683125" cy="4848226"/>
          </a:xfrm>
          <a:custGeom>
            <a:rect b="b" l="l" r="r" t="t"/>
            <a:pathLst>
              <a:path extrusionOk="0" h="3054" w="2950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4"/>
          <p:cNvSpPr txBox="1"/>
          <p:nvPr>
            <p:ph type="title"/>
          </p:nvPr>
        </p:nvSpPr>
        <p:spPr>
          <a:xfrm>
            <a:off x="827088" y="1844824"/>
            <a:ext cx="2880816" cy="1943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27088" y="4005064"/>
            <a:ext cx="2520776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5" name="Google Shape;65;p34"/>
          <p:cNvGrpSpPr/>
          <p:nvPr/>
        </p:nvGrpSpPr>
        <p:grpSpPr>
          <a:xfrm>
            <a:off x="683568" y="548680"/>
            <a:ext cx="1930547" cy="1080120"/>
            <a:chOff x="68" y="0"/>
            <a:chExt cx="1723" cy="964"/>
          </a:xfrm>
        </p:grpSpPr>
        <p:sp>
          <p:nvSpPr>
            <p:cNvPr id="66" name="Google Shape;66;p34"/>
            <p:cNvSpPr/>
            <p:nvPr/>
          </p:nvSpPr>
          <p:spPr>
            <a:xfrm>
              <a:off x="199" y="248"/>
              <a:ext cx="1423" cy="489"/>
            </a:xfrm>
            <a:custGeom>
              <a:rect b="b" l="l" r="r" t="t"/>
              <a:pathLst>
                <a:path extrusionOk="0" h="1409" w="4103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4"/>
            <p:cNvSpPr/>
            <p:nvPr/>
          </p:nvSpPr>
          <p:spPr>
            <a:xfrm>
              <a:off x="68" y="0"/>
              <a:ext cx="1723" cy="964"/>
            </a:xfrm>
            <a:custGeom>
              <a:rect b="b" l="l" r="r" t="t"/>
              <a:pathLst>
                <a:path extrusionOk="0" h="1269" w="22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 showMasterSp="0">
  <p:cSld name="Title Slide 4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5"/>
          <p:cNvGrpSpPr/>
          <p:nvPr/>
        </p:nvGrpSpPr>
        <p:grpSpPr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70" name="Google Shape;70;p35"/>
            <p:cNvSpPr/>
            <p:nvPr/>
          </p:nvSpPr>
          <p:spPr>
            <a:xfrm>
              <a:off x="3175" y="-1588"/>
              <a:ext cx="5008563" cy="3239162"/>
            </a:xfrm>
            <a:custGeom>
              <a:rect b="b" l="l" r="r" t="t"/>
              <a:pathLst>
                <a:path extrusionOk="0" h="13538" w="20946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>
              <a:gsLst>
                <a:gs pos="0">
                  <a:srgbClr val="00257A">
                    <a:alpha val="89803"/>
                  </a:srgbClr>
                </a:gs>
                <a:gs pos="35000">
                  <a:srgbClr val="00338D">
                    <a:alpha val="89803"/>
                  </a:srgbClr>
                </a:gs>
                <a:gs pos="100000">
                  <a:srgbClr val="009FDA">
                    <a:alpha val="8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5"/>
            <p:cNvSpPr/>
            <p:nvPr/>
          </p:nvSpPr>
          <p:spPr>
            <a:xfrm>
              <a:off x="1979613" y="1820540"/>
              <a:ext cx="7164388" cy="5037460"/>
            </a:xfrm>
            <a:custGeom>
              <a:rect b="b" l="l" r="r" t="t"/>
              <a:pathLst>
                <a:path extrusionOk="0" h="21055" w="29957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>
              <a:gsLst>
                <a:gs pos="0">
                  <a:srgbClr val="00257A">
                    <a:alpha val="89803"/>
                  </a:srgbClr>
                </a:gs>
                <a:gs pos="35000">
                  <a:srgbClr val="00338D">
                    <a:alpha val="89803"/>
                  </a:srgbClr>
                </a:gs>
                <a:gs pos="100000">
                  <a:srgbClr val="009FDA">
                    <a:alpha val="8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5"/>
            <p:cNvSpPr/>
            <p:nvPr/>
          </p:nvSpPr>
          <p:spPr>
            <a:xfrm>
              <a:off x="3049588" y="1820540"/>
              <a:ext cx="1423988" cy="1418623"/>
            </a:xfrm>
            <a:custGeom>
              <a:rect b="b" l="l" r="r" t="t"/>
              <a:pathLst>
                <a:path extrusionOk="0" h="5926" w="5950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5"/>
          <p:cNvGrpSpPr/>
          <p:nvPr/>
        </p:nvGrpSpPr>
        <p:grpSpPr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74" name="Google Shape;74;p35"/>
            <p:cNvSpPr/>
            <p:nvPr/>
          </p:nvSpPr>
          <p:spPr>
            <a:xfrm>
              <a:off x="199" y="248"/>
              <a:ext cx="1423" cy="489"/>
            </a:xfrm>
            <a:custGeom>
              <a:rect b="b" l="l" r="r" t="t"/>
              <a:pathLst>
                <a:path extrusionOk="0" h="1409" w="4103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5"/>
            <p:cNvSpPr/>
            <p:nvPr/>
          </p:nvSpPr>
          <p:spPr>
            <a:xfrm>
              <a:off x="68" y="0"/>
              <a:ext cx="1723" cy="964"/>
            </a:xfrm>
            <a:custGeom>
              <a:rect b="b" l="l" r="r" t="t"/>
              <a:pathLst>
                <a:path extrusionOk="0" h="1269" w="2268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35"/>
          <p:cNvSpPr txBox="1"/>
          <p:nvPr>
            <p:ph type="title"/>
          </p:nvPr>
        </p:nvSpPr>
        <p:spPr>
          <a:xfrm>
            <a:off x="4644008" y="2492896"/>
            <a:ext cx="4104456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" type="body"/>
          </p:nvPr>
        </p:nvSpPr>
        <p:spPr>
          <a:xfrm>
            <a:off x="4643438" y="5013325"/>
            <a:ext cx="410527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2411413" y="1124745"/>
            <a:ext cx="4249166" cy="4968552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idx="1" type="body"/>
          </p:nvPr>
        </p:nvSpPr>
        <p:spPr>
          <a:xfrm>
            <a:off x="179512" y="1124745"/>
            <a:ext cx="871296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8D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7989A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179512" y="1124744"/>
            <a:ext cx="8712968" cy="4968552"/>
            <a:chOff x="179512" y="1124744"/>
            <a:chExt cx="8712968" cy="4968552"/>
          </a:xfrm>
        </p:grpSpPr>
        <p:sp>
          <p:nvSpPr>
            <p:cNvPr id="12" name="Google Shape;12;p27"/>
            <p:cNvSpPr/>
            <p:nvPr/>
          </p:nvSpPr>
          <p:spPr>
            <a:xfrm>
              <a:off x="179512" y="1125120"/>
              <a:ext cx="8712968" cy="49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7"/>
            <p:cNvSpPr/>
            <p:nvPr/>
          </p:nvSpPr>
          <p:spPr>
            <a:xfrm>
              <a:off x="4428240" y="1124744"/>
              <a:ext cx="216000" cy="496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7"/>
            <p:cNvSpPr/>
            <p:nvPr/>
          </p:nvSpPr>
          <p:spPr>
            <a:xfrm rot="5400000">
              <a:off x="4428240" y="-747120"/>
              <a:ext cx="216000" cy="8712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7"/>
            <p:cNvSpPr/>
            <p:nvPr/>
          </p:nvSpPr>
          <p:spPr>
            <a:xfrm>
              <a:off x="2196120" y="1124744"/>
              <a:ext cx="216000" cy="496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6660360" y="1124744"/>
              <a:ext cx="216000" cy="4968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7"/>
          <p:cNvGrpSpPr/>
          <p:nvPr/>
        </p:nvGrpSpPr>
        <p:grpSpPr>
          <a:xfrm>
            <a:off x="0" y="836712"/>
            <a:ext cx="9144000" cy="5544616"/>
            <a:chOff x="0" y="836712"/>
            <a:chExt cx="9144000" cy="5544616"/>
          </a:xfrm>
        </p:grpSpPr>
        <p:sp>
          <p:nvSpPr>
            <p:cNvPr id="18" name="Google Shape;18;p27"/>
            <p:cNvSpPr/>
            <p:nvPr/>
          </p:nvSpPr>
          <p:spPr>
            <a:xfrm rot="-5400000">
              <a:off x="4426396" y="944728"/>
              <a:ext cx="288032" cy="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7"/>
            <p:cNvSpPr/>
            <p:nvPr/>
          </p:nvSpPr>
          <p:spPr>
            <a:xfrm rot="-5400000">
              <a:off x="4426397" y="6201312"/>
              <a:ext cx="288032" cy="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 flipH="1" rot="10800000">
              <a:off x="0" y="3573120"/>
              <a:ext cx="180000" cy="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8892480" y="3573120"/>
              <a:ext cx="251520" cy="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7"/>
          <p:cNvSpPr/>
          <p:nvPr/>
        </p:nvSpPr>
        <p:spPr>
          <a:xfrm>
            <a:off x="0" y="0"/>
            <a:ext cx="9140825" cy="835025"/>
          </a:xfrm>
          <a:custGeom>
            <a:rect b="b" l="l" r="r" t="t"/>
            <a:pathLst>
              <a:path extrusionOk="0" h="1729" w="18935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27"/>
          <p:cNvCxnSpPr/>
          <p:nvPr/>
        </p:nvCxnSpPr>
        <p:spPr>
          <a:xfrm>
            <a:off x="179512" y="6381332"/>
            <a:ext cx="87129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27"/>
          <p:cNvSpPr/>
          <p:nvPr/>
        </p:nvSpPr>
        <p:spPr>
          <a:xfrm>
            <a:off x="8389560" y="6381332"/>
            <a:ext cx="50292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0" wrap="square" tIns="72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0033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7"/>
          <p:cNvSpPr txBox="1"/>
          <p:nvPr/>
        </p:nvSpPr>
        <p:spPr>
          <a:xfrm>
            <a:off x="179512" y="6381328"/>
            <a:ext cx="5832648" cy="288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700" u="none" cap="none" strike="noStrike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© 2013 KPMG Advisory Ltd, a Hungarian limited liability company and a member firm of the KPMG network of independent member firms affiliated with KPMG International Cooperative (‘KPMG International’), a Swiss entity. All rights reserved.</a:t>
            </a:r>
            <a:endParaRPr b="0" i="0" sz="700" u="none" cap="none" strike="noStrike">
              <a:solidFill>
                <a:srgbClr val="00338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"/>
          <p:cNvSpPr txBox="1"/>
          <p:nvPr>
            <p:ph type="title"/>
          </p:nvPr>
        </p:nvSpPr>
        <p:spPr>
          <a:xfrm>
            <a:off x="251520" y="1556792"/>
            <a:ext cx="410445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hu-HU" sz="4800"/>
              <a:t>Értékelés</a:t>
            </a:r>
            <a:br>
              <a:rPr lang="hu-HU" sz="2800"/>
            </a:br>
            <a:r>
              <a:rPr lang="hu-HU" sz="1800"/>
              <a:t>Könyvvizsgálati és számviteli célra</a:t>
            </a:r>
            <a:br>
              <a:rPr i="1" lang="hu-HU" sz="1600"/>
            </a:br>
            <a:br>
              <a:rPr i="1" lang="hu-HU" sz="1600"/>
            </a:br>
            <a:r>
              <a:rPr i="1" lang="hu-HU" sz="1600"/>
              <a:t>                      </a:t>
            </a:r>
            <a:br>
              <a:rPr i="1" lang="hu-HU" sz="1600"/>
            </a:br>
            <a:br>
              <a:rPr i="1" lang="hu-HU" sz="1600"/>
            </a:br>
            <a:r>
              <a:rPr i="1" lang="hu-HU" sz="2000"/>
              <a:t>           Alapelvek és praktikák</a:t>
            </a:r>
            <a:br>
              <a:rPr lang="hu-HU" sz="2800"/>
            </a:br>
            <a:r>
              <a:rPr lang="hu-HU" sz="2800"/>
              <a:t> </a:t>
            </a:r>
            <a:endParaRPr/>
          </a:p>
        </p:txBody>
      </p:sp>
      <p:sp>
        <p:nvSpPr>
          <p:cNvPr id="208" name="Google Shape;208;p1"/>
          <p:cNvSpPr txBox="1"/>
          <p:nvPr>
            <p:ph idx="1" type="body"/>
          </p:nvPr>
        </p:nvSpPr>
        <p:spPr>
          <a:xfrm>
            <a:off x="179512" y="4941168"/>
            <a:ext cx="136815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hu-HU"/>
              <a:t>2013. Október 11.  </a:t>
            </a:r>
            <a:endParaRPr/>
          </a:p>
        </p:txBody>
      </p:sp>
      <p:sp>
        <p:nvSpPr>
          <p:cNvPr id="209" name="Google Shape;209;p1"/>
          <p:cNvSpPr txBox="1"/>
          <p:nvPr/>
        </p:nvSpPr>
        <p:spPr>
          <a:xfrm>
            <a:off x="3917466" y="6602869"/>
            <a:ext cx="94256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-HU" sz="900">
                <a:solidFill>
                  <a:srgbClr val="9E3039"/>
                </a:solidFill>
                <a:latin typeface="Arial"/>
                <a:ea typeface="Arial"/>
                <a:cs typeface="Arial"/>
                <a:sym typeface="Arial"/>
              </a:rPr>
              <a:t>Source :  EZO.TV</a:t>
            </a:r>
            <a:endParaRPr i="1" sz="900">
              <a:solidFill>
                <a:srgbClr val="9E30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"/>
          <p:cNvPicPr preferRelativeResize="0"/>
          <p:nvPr/>
        </p:nvPicPr>
        <p:blipFill rotWithShape="1">
          <a:blip r:embed="rId3">
            <a:alphaModFix/>
          </a:blip>
          <a:srcRect b="14897" l="750" r="1991" t="17637"/>
          <a:stretch/>
        </p:blipFill>
        <p:spPr>
          <a:xfrm>
            <a:off x="107504" y="6165304"/>
            <a:ext cx="1460376" cy="63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 rotWithShape="1">
          <a:blip r:embed="rId4">
            <a:alphaModFix/>
          </a:blip>
          <a:srcRect b="23597" l="35018" r="32377" t="29703"/>
          <a:stretch/>
        </p:blipFill>
        <p:spPr>
          <a:xfrm>
            <a:off x="8172400" y="6089829"/>
            <a:ext cx="857182" cy="76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"/>
          <p:cNvSpPr/>
          <p:nvPr/>
        </p:nvSpPr>
        <p:spPr>
          <a:xfrm>
            <a:off x="683568" y="6597352"/>
            <a:ext cx="864096" cy="144016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"/>
          <p:cNvPicPr preferRelativeResize="0"/>
          <p:nvPr/>
        </p:nvPicPr>
        <p:blipFill rotWithShape="1">
          <a:blip r:embed="rId5">
            <a:alphaModFix/>
          </a:blip>
          <a:srcRect b="30205" l="48810" r="40299" t="54233"/>
          <a:stretch/>
        </p:blipFill>
        <p:spPr>
          <a:xfrm>
            <a:off x="7310865" y="6093296"/>
            <a:ext cx="861535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0"/>
          <p:cNvGrpSpPr/>
          <p:nvPr/>
        </p:nvGrpSpPr>
        <p:grpSpPr>
          <a:xfrm>
            <a:off x="852264" y="882900"/>
            <a:ext cx="7608167" cy="5092199"/>
            <a:chOff x="0" y="46188"/>
            <a:chExt cx="7608167" cy="5092199"/>
          </a:xfrm>
        </p:grpSpPr>
        <p:sp>
          <p:nvSpPr>
            <p:cNvPr id="308" name="Google Shape;308;p10"/>
            <p:cNvSpPr/>
            <p:nvPr/>
          </p:nvSpPr>
          <p:spPr>
            <a:xfrm>
              <a:off x="0" y="38566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380408" y="4618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380408" y="4618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ÉRTÉKELŐ MEGNEVEZÉSE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0" y="142894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380408" y="108946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380408" y="108946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MEGBÍZÓ AZONOSÍTÁSA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0" y="247222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380408" y="213274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380408" y="213274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ÉRTÉKELÉS CÉLJA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0" y="351550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380408" y="317602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380408" y="317602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ÉRTÉKELÉS TÁRGYA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0" y="455878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4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335360" y="4248469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335360" y="4248469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ÉRTÉKELT ÉRDEKELTSÉG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10"/>
          <p:cNvGrpSpPr/>
          <p:nvPr/>
        </p:nvGrpSpPr>
        <p:grpSpPr>
          <a:xfrm>
            <a:off x="5983197" y="1281912"/>
            <a:ext cx="2526354" cy="2556261"/>
            <a:chOff x="691117" y="-115088"/>
            <a:chExt cx="2526354" cy="2556261"/>
          </a:xfrm>
        </p:grpSpPr>
        <p:sp>
          <p:nvSpPr>
            <p:cNvPr id="324" name="Google Shape;324;p10"/>
            <p:cNvSpPr/>
            <p:nvPr/>
          </p:nvSpPr>
          <p:spPr>
            <a:xfrm>
              <a:off x="1545585" y="965577"/>
              <a:ext cx="1380600" cy="1380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0"/>
            <p:cNvSpPr txBox="1"/>
            <p:nvPr/>
          </p:nvSpPr>
          <p:spPr>
            <a:xfrm>
              <a:off x="1545585" y="965577"/>
              <a:ext cx="13806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EVS</a:t>
              </a:r>
              <a:endPara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55466" y="716264"/>
              <a:ext cx="928012" cy="9280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0"/>
            <p:cNvSpPr txBox="1"/>
            <p:nvPr/>
          </p:nvSpPr>
          <p:spPr>
            <a:xfrm>
              <a:off x="855466" y="716264"/>
              <a:ext cx="928012" cy="92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EVA1</a:t>
              </a:r>
              <a:endParaRPr b="1" sz="1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 rot="-900000">
              <a:off x="1375248" y="76030"/>
              <a:ext cx="909263" cy="90926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0"/>
            <p:cNvSpPr txBox="1"/>
            <p:nvPr/>
          </p:nvSpPr>
          <p:spPr>
            <a:xfrm rot="-900000">
              <a:off x="1574676" y="275458"/>
              <a:ext cx="510407" cy="51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RICS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1584169" y="807871"/>
              <a:ext cx="1633302" cy="1633302"/>
            </a:xfrm>
            <a:custGeom>
              <a:rect b="b" l="l" r="r" t="t"/>
              <a:pathLst>
                <a:path extrusionOk="0" h="120000" w="120000">
                  <a:moveTo>
                    <a:pt x="57171" y="3821"/>
                  </a:moveTo>
                  <a:lnTo>
                    <a:pt x="57171" y="3821"/>
                  </a:lnTo>
                  <a:cubicBezTo>
                    <a:pt x="79690" y="2687"/>
                    <a:pt x="100711" y="15110"/>
                    <a:pt x="110578" y="35384"/>
                  </a:cubicBezTo>
                  <a:cubicBezTo>
                    <a:pt x="120445" y="55659"/>
                    <a:pt x="117252" y="79866"/>
                    <a:pt x="102465" y="96888"/>
                  </a:cubicBezTo>
                  <a:lnTo>
                    <a:pt x="105077" y="99566"/>
                  </a:lnTo>
                  <a:lnTo>
                    <a:pt x="97312" y="98254"/>
                  </a:lnTo>
                  <a:lnTo>
                    <a:pt x="95912" y="90170"/>
                  </a:lnTo>
                  <a:lnTo>
                    <a:pt x="98522" y="92846"/>
                  </a:lnTo>
                  <a:cubicBezTo>
                    <a:pt x="111634" y="77469"/>
                    <a:pt x="114344" y="55767"/>
                    <a:pt x="105417" y="37637"/>
                  </a:cubicBezTo>
                  <a:cubicBezTo>
                    <a:pt x="96490" y="19507"/>
                    <a:pt x="77637" y="8423"/>
                    <a:pt x="57454" y="944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691117" y="518974"/>
              <a:ext cx="1186696" cy="1186696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1164926" y="-115088"/>
              <a:ext cx="1279497" cy="1279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0"/>
          <p:cNvGrpSpPr/>
          <p:nvPr/>
        </p:nvGrpSpPr>
        <p:grpSpPr>
          <a:xfrm rot="-1259457">
            <a:off x="7344438" y="718206"/>
            <a:ext cx="1234500" cy="1234500"/>
            <a:chOff x="4861499" y="0"/>
            <a:chExt cx="1234500" cy="1234500"/>
          </a:xfrm>
        </p:grpSpPr>
        <p:sp>
          <p:nvSpPr>
            <p:cNvPr id="334" name="Google Shape;334;p10"/>
            <p:cNvSpPr/>
            <p:nvPr/>
          </p:nvSpPr>
          <p:spPr>
            <a:xfrm>
              <a:off x="4861499" y="0"/>
              <a:ext cx="1234500" cy="12345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5109688" y="289177"/>
              <a:ext cx="738122" cy="634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6" name="Google Shape;336;p10"/>
          <p:cNvSpPr txBox="1"/>
          <p:nvPr/>
        </p:nvSpPr>
        <p:spPr>
          <a:xfrm>
            <a:off x="7596336" y="776898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IFRS13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 txBox="1"/>
          <p:nvPr/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értékelői jelentés szerkezete – Formai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követelmények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 txBox="1"/>
          <p:nvPr/>
        </p:nvSpPr>
        <p:spPr>
          <a:xfrm>
            <a:off x="5724128" y="2780928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  <p:sp>
        <p:nvSpPr>
          <p:cNvPr id="339" name="Google Shape;339;p10"/>
          <p:cNvSpPr txBox="1"/>
          <p:nvPr/>
        </p:nvSpPr>
        <p:spPr>
          <a:xfrm>
            <a:off x="6372201" y="4696817"/>
            <a:ext cx="432048" cy="60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lang="hu-HU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1"/>
          <p:cNvGrpSpPr/>
          <p:nvPr/>
        </p:nvGrpSpPr>
        <p:grpSpPr>
          <a:xfrm>
            <a:off x="852264" y="882900"/>
            <a:ext cx="7608167" cy="5092199"/>
            <a:chOff x="0" y="46188"/>
            <a:chExt cx="7608167" cy="5092199"/>
          </a:xfrm>
        </p:grpSpPr>
        <p:sp>
          <p:nvSpPr>
            <p:cNvPr id="346" name="Google Shape;346;p11"/>
            <p:cNvSpPr/>
            <p:nvPr/>
          </p:nvSpPr>
          <p:spPr>
            <a:xfrm>
              <a:off x="0" y="38566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80408" y="4618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380408" y="4618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INGATLAN-TÍPUS ÉS HASZNÁLATA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0" y="142894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380408" y="108946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 txBox="1"/>
            <p:nvPr/>
          </p:nvSpPr>
          <p:spPr>
            <a:xfrm>
              <a:off x="380408" y="108946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ÉRTÉKELÉSI ALAPELV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0" y="247222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380408" y="213274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1"/>
            <p:cNvSpPr txBox="1"/>
            <p:nvPr/>
          </p:nvSpPr>
          <p:spPr>
            <a:xfrm>
              <a:off x="380408" y="213274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ÉRTÉKELÉS FORDULÓNAPJA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0" y="351550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380408" y="317602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 txBox="1"/>
            <p:nvPr/>
          </p:nvSpPr>
          <p:spPr>
            <a:xfrm>
              <a:off x="380408" y="317602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ÉRTÉKELŐ MATERIÁLIS KORÁBBI SZEREPEVÁLLALÁSA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0" y="455878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4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335360" y="4248469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1"/>
            <p:cNvSpPr txBox="1"/>
            <p:nvPr/>
          </p:nvSpPr>
          <p:spPr>
            <a:xfrm>
              <a:off x="335360" y="4248469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ÉRTÉKELŐ STÁTUSZA 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11"/>
          <p:cNvGrpSpPr/>
          <p:nvPr/>
        </p:nvGrpSpPr>
        <p:grpSpPr>
          <a:xfrm>
            <a:off x="5983197" y="1281912"/>
            <a:ext cx="2526354" cy="2556261"/>
            <a:chOff x="691117" y="-115088"/>
            <a:chExt cx="2526354" cy="2556261"/>
          </a:xfrm>
        </p:grpSpPr>
        <p:sp>
          <p:nvSpPr>
            <p:cNvPr id="362" name="Google Shape;362;p11"/>
            <p:cNvSpPr/>
            <p:nvPr/>
          </p:nvSpPr>
          <p:spPr>
            <a:xfrm>
              <a:off x="1545585" y="965577"/>
              <a:ext cx="1380600" cy="1380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 txBox="1"/>
            <p:nvPr/>
          </p:nvSpPr>
          <p:spPr>
            <a:xfrm>
              <a:off x="1545585" y="965577"/>
              <a:ext cx="13806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55466" y="663850"/>
              <a:ext cx="928012" cy="9280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855466" y="663850"/>
              <a:ext cx="928012" cy="92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 rot="-900000">
              <a:off x="1375248" y="76030"/>
              <a:ext cx="909263" cy="90926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1"/>
            <p:cNvSpPr txBox="1"/>
            <p:nvPr/>
          </p:nvSpPr>
          <p:spPr>
            <a:xfrm rot="-900000">
              <a:off x="1574676" y="275458"/>
              <a:ext cx="510407" cy="51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RICS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584169" y="807871"/>
              <a:ext cx="1633302" cy="1633302"/>
            </a:xfrm>
            <a:custGeom>
              <a:rect b="b" l="l" r="r" t="t"/>
              <a:pathLst>
                <a:path extrusionOk="0" h="120000" w="120000">
                  <a:moveTo>
                    <a:pt x="57171" y="3821"/>
                  </a:moveTo>
                  <a:lnTo>
                    <a:pt x="57171" y="3821"/>
                  </a:lnTo>
                  <a:cubicBezTo>
                    <a:pt x="79690" y="2687"/>
                    <a:pt x="100711" y="15110"/>
                    <a:pt x="110578" y="35384"/>
                  </a:cubicBezTo>
                  <a:cubicBezTo>
                    <a:pt x="120445" y="55659"/>
                    <a:pt x="117252" y="79866"/>
                    <a:pt x="102465" y="96888"/>
                  </a:cubicBezTo>
                  <a:lnTo>
                    <a:pt x="105077" y="99566"/>
                  </a:lnTo>
                  <a:lnTo>
                    <a:pt x="97312" y="98254"/>
                  </a:lnTo>
                  <a:lnTo>
                    <a:pt x="95912" y="90170"/>
                  </a:lnTo>
                  <a:lnTo>
                    <a:pt x="98522" y="92846"/>
                  </a:lnTo>
                  <a:cubicBezTo>
                    <a:pt x="111634" y="77469"/>
                    <a:pt x="114344" y="55767"/>
                    <a:pt x="105417" y="37637"/>
                  </a:cubicBezTo>
                  <a:cubicBezTo>
                    <a:pt x="96490" y="19507"/>
                    <a:pt x="77637" y="8423"/>
                    <a:pt x="57454" y="944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691117" y="518974"/>
              <a:ext cx="1186696" cy="1186696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1164926" y="-115088"/>
              <a:ext cx="1279497" cy="1279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11"/>
          <p:cNvGrpSpPr/>
          <p:nvPr/>
        </p:nvGrpSpPr>
        <p:grpSpPr>
          <a:xfrm rot="-1259457">
            <a:off x="7344438" y="718206"/>
            <a:ext cx="1234500" cy="1234500"/>
            <a:chOff x="4861499" y="0"/>
            <a:chExt cx="1234500" cy="1234500"/>
          </a:xfrm>
        </p:grpSpPr>
        <p:sp>
          <p:nvSpPr>
            <p:cNvPr id="372" name="Google Shape;372;p11"/>
            <p:cNvSpPr/>
            <p:nvPr/>
          </p:nvSpPr>
          <p:spPr>
            <a:xfrm>
              <a:off x="4861499" y="0"/>
              <a:ext cx="1234500" cy="12345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5109688" y="289177"/>
              <a:ext cx="738122" cy="634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11"/>
          <p:cNvSpPr txBox="1"/>
          <p:nvPr/>
        </p:nvSpPr>
        <p:spPr>
          <a:xfrm>
            <a:off x="7596336" y="776898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IFRS13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 txBox="1"/>
          <p:nvPr/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értékelői jelentés szerkezete – Formai követelmények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 txBox="1"/>
          <p:nvPr/>
        </p:nvSpPr>
        <p:spPr>
          <a:xfrm>
            <a:off x="5364088" y="1916832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2"/>
          <p:cNvGrpSpPr/>
          <p:nvPr/>
        </p:nvGrpSpPr>
        <p:grpSpPr>
          <a:xfrm>
            <a:off x="852264" y="882900"/>
            <a:ext cx="7608167" cy="5092199"/>
            <a:chOff x="0" y="46188"/>
            <a:chExt cx="7608167" cy="5092199"/>
          </a:xfrm>
        </p:grpSpPr>
        <p:sp>
          <p:nvSpPr>
            <p:cNvPr id="383" name="Google Shape;383;p12"/>
            <p:cNvSpPr/>
            <p:nvPr/>
          </p:nvSpPr>
          <p:spPr>
            <a:xfrm>
              <a:off x="0" y="38566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380408" y="4618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380408" y="4618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PÉNZNEM  ÉS ÁRFOLYAM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0" y="142894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380408" y="108946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2"/>
            <p:cNvSpPr txBox="1"/>
            <p:nvPr/>
          </p:nvSpPr>
          <p:spPr>
            <a:xfrm>
              <a:off x="380408" y="108946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ÉRTÉKELÉSI FELTÉTELEZÉSEK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0" y="247222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380408" y="213274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380408" y="213274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SPECIÁLIS FELTÉTELEZÉSEK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0" y="351550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380408" y="317602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380408" y="317602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VIZSGÁLATOK MÉLYSÉGE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0" y="455878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4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335360" y="4248469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2"/>
            <p:cNvSpPr txBox="1"/>
            <p:nvPr/>
          </p:nvSpPr>
          <p:spPr>
            <a:xfrm>
              <a:off x="335360" y="4248469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FELHASZNÁLT INFORMÁCIÓK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2"/>
          <p:cNvGrpSpPr/>
          <p:nvPr/>
        </p:nvGrpSpPr>
        <p:grpSpPr>
          <a:xfrm>
            <a:off x="5983197" y="1281912"/>
            <a:ext cx="2526354" cy="2556261"/>
            <a:chOff x="691117" y="-115088"/>
            <a:chExt cx="2526354" cy="2556261"/>
          </a:xfrm>
        </p:grpSpPr>
        <p:sp>
          <p:nvSpPr>
            <p:cNvPr id="399" name="Google Shape;399;p12"/>
            <p:cNvSpPr/>
            <p:nvPr/>
          </p:nvSpPr>
          <p:spPr>
            <a:xfrm>
              <a:off x="1545585" y="965577"/>
              <a:ext cx="1380600" cy="1380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1545585" y="965577"/>
              <a:ext cx="13806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855466" y="663850"/>
              <a:ext cx="928012" cy="9280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855466" y="663850"/>
              <a:ext cx="928012" cy="92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 rot="-900000">
              <a:off x="1375248" y="76030"/>
              <a:ext cx="909263" cy="90926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2"/>
            <p:cNvSpPr txBox="1"/>
            <p:nvPr/>
          </p:nvSpPr>
          <p:spPr>
            <a:xfrm rot="-900000">
              <a:off x="1574676" y="275458"/>
              <a:ext cx="510407" cy="51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RICS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1584169" y="807871"/>
              <a:ext cx="1633302" cy="1633302"/>
            </a:xfrm>
            <a:custGeom>
              <a:rect b="b" l="l" r="r" t="t"/>
              <a:pathLst>
                <a:path extrusionOk="0" h="120000" w="120000">
                  <a:moveTo>
                    <a:pt x="57171" y="3821"/>
                  </a:moveTo>
                  <a:lnTo>
                    <a:pt x="57171" y="3821"/>
                  </a:lnTo>
                  <a:cubicBezTo>
                    <a:pt x="79690" y="2687"/>
                    <a:pt x="100711" y="15110"/>
                    <a:pt x="110578" y="35384"/>
                  </a:cubicBezTo>
                  <a:cubicBezTo>
                    <a:pt x="120445" y="55659"/>
                    <a:pt x="117252" y="79866"/>
                    <a:pt x="102465" y="96888"/>
                  </a:cubicBezTo>
                  <a:lnTo>
                    <a:pt x="105077" y="99566"/>
                  </a:lnTo>
                  <a:lnTo>
                    <a:pt x="97312" y="98254"/>
                  </a:lnTo>
                  <a:lnTo>
                    <a:pt x="95912" y="90170"/>
                  </a:lnTo>
                  <a:lnTo>
                    <a:pt x="98522" y="92846"/>
                  </a:lnTo>
                  <a:cubicBezTo>
                    <a:pt x="111634" y="77469"/>
                    <a:pt x="114344" y="55767"/>
                    <a:pt x="105417" y="37637"/>
                  </a:cubicBezTo>
                  <a:cubicBezTo>
                    <a:pt x="96490" y="19507"/>
                    <a:pt x="77637" y="8423"/>
                    <a:pt x="57454" y="944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691117" y="518974"/>
              <a:ext cx="1186696" cy="1186696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1164926" y="-115088"/>
              <a:ext cx="1279497" cy="1279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12"/>
          <p:cNvGrpSpPr/>
          <p:nvPr/>
        </p:nvGrpSpPr>
        <p:grpSpPr>
          <a:xfrm rot="-1259457">
            <a:off x="7344438" y="718206"/>
            <a:ext cx="1234500" cy="1234500"/>
            <a:chOff x="4861499" y="0"/>
            <a:chExt cx="1234500" cy="1234500"/>
          </a:xfrm>
        </p:grpSpPr>
        <p:sp>
          <p:nvSpPr>
            <p:cNvPr id="409" name="Google Shape;409;p12"/>
            <p:cNvSpPr/>
            <p:nvPr/>
          </p:nvSpPr>
          <p:spPr>
            <a:xfrm>
              <a:off x="4861499" y="0"/>
              <a:ext cx="1234500" cy="12345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5109688" y="289177"/>
              <a:ext cx="738122" cy="634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2"/>
          <p:cNvSpPr txBox="1"/>
          <p:nvPr/>
        </p:nvSpPr>
        <p:spPr>
          <a:xfrm>
            <a:off x="7596336" y="776898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IFRS13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2"/>
          <p:cNvSpPr txBox="1"/>
          <p:nvPr/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értékelői jelentés szerkezete – Formai követelmények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2"/>
          <p:cNvSpPr txBox="1"/>
          <p:nvPr/>
        </p:nvSpPr>
        <p:spPr>
          <a:xfrm>
            <a:off x="5364088" y="1916832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414" name="Google Shape;414;p12"/>
          <p:cNvSpPr txBox="1"/>
          <p:nvPr/>
        </p:nvSpPr>
        <p:spPr>
          <a:xfrm>
            <a:off x="5076056" y="1052736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  <p:sp>
        <p:nvSpPr>
          <p:cNvPr id="415" name="Google Shape;415;p12"/>
          <p:cNvSpPr txBox="1"/>
          <p:nvPr/>
        </p:nvSpPr>
        <p:spPr>
          <a:xfrm rot="-472522">
            <a:off x="3419872" y="2636912"/>
            <a:ext cx="648072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Times New Roman"/>
              <a:buNone/>
            </a:pPr>
            <a:r>
              <a:rPr b="1" lang="hu-HU" sz="8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cxnSp>
        <p:nvCxnSpPr>
          <p:cNvPr id="416" name="Google Shape;416;p12"/>
          <p:cNvCxnSpPr/>
          <p:nvPr/>
        </p:nvCxnSpPr>
        <p:spPr>
          <a:xfrm flipH="1" rot="10800000">
            <a:off x="5724128" y="2060848"/>
            <a:ext cx="1224136" cy="1008112"/>
          </a:xfrm>
          <a:prstGeom prst="straightConnector1">
            <a:avLst/>
          </a:prstGeom>
          <a:noFill/>
          <a:ln cap="flat" cmpd="sng" w="349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7" name="Google Shape;417;p12"/>
          <p:cNvCxnSpPr/>
          <p:nvPr/>
        </p:nvCxnSpPr>
        <p:spPr>
          <a:xfrm flipH="1" rot="10800000">
            <a:off x="5724128" y="1556792"/>
            <a:ext cx="2232248" cy="1520552"/>
          </a:xfrm>
          <a:prstGeom prst="straightConnector1">
            <a:avLst/>
          </a:prstGeom>
          <a:noFill/>
          <a:ln cap="flat" cmpd="sng" w="34925">
            <a:solidFill>
              <a:srgbClr val="FF8C4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Piaci példa – nem illusztráció, hanem valódi eset</a:t>
            </a:r>
            <a:endParaRPr/>
          </a:p>
        </p:txBody>
      </p:sp>
      <p:graphicFrame>
        <p:nvGraphicFramePr>
          <p:cNvPr id="424" name="Google Shape;424;p13"/>
          <p:cNvGraphicFramePr/>
          <p:nvPr/>
        </p:nvGraphicFramePr>
        <p:xfrm>
          <a:off x="1403648" y="2060848"/>
          <a:ext cx="6096000" cy="4064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5" name="Google Shape;425;p13"/>
          <p:cNvSpPr/>
          <p:nvPr/>
        </p:nvSpPr>
        <p:spPr>
          <a:xfrm>
            <a:off x="2555776" y="1124744"/>
            <a:ext cx="3528392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778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Piaci Érték meghatározása</a:t>
            </a:r>
            <a:endParaRPr/>
          </a:p>
          <a:p>
            <a:pPr indent="17780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i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Ugyanaz az ingatlan</a:t>
            </a:r>
            <a:endParaRPr/>
          </a:p>
          <a:p>
            <a:pPr indent="17780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i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Ugyanarra a fordulónapra</a:t>
            </a:r>
            <a:endParaRPr i="1"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4269098" y="2780928"/>
            <a:ext cx="45857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 cap="none">
                <a:solidFill>
                  <a:srgbClr val="000A73"/>
                </a:solidFill>
                <a:latin typeface="Arial"/>
                <a:ea typeface="Arial"/>
                <a:cs typeface="Arial"/>
                <a:sym typeface="Arial"/>
              </a:rPr>
              <a:t>HOGY TÖRTÉNHET EZ MEG?</a:t>
            </a:r>
            <a:endParaRPr b="1" sz="2400" cap="none">
              <a:solidFill>
                <a:srgbClr val="000A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14"/>
          <p:cNvGrpSpPr/>
          <p:nvPr/>
        </p:nvGrpSpPr>
        <p:grpSpPr>
          <a:xfrm>
            <a:off x="852264" y="882900"/>
            <a:ext cx="7608167" cy="5092199"/>
            <a:chOff x="0" y="46188"/>
            <a:chExt cx="7608167" cy="5092199"/>
          </a:xfrm>
        </p:grpSpPr>
        <p:sp>
          <p:nvSpPr>
            <p:cNvPr id="433" name="Google Shape;433;p14"/>
            <p:cNvSpPr/>
            <p:nvPr/>
          </p:nvSpPr>
          <p:spPr>
            <a:xfrm>
              <a:off x="0" y="38566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380408" y="4618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4"/>
            <p:cNvSpPr txBox="1"/>
            <p:nvPr/>
          </p:nvSpPr>
          <p:spPr>
            <a:xfrm>
              <a:off x="380408" y="4618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PÉNZNEM  ÉS ÁRFOLYAM</a:t>
              </a:r>
              <a:endParaRPr sz="23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0" y="142894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80408" y="108946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 txBox="1"/>
            <p:nvPr/>
          </p:nvSpPr>
          <p:spPr>
            <a:xfrm>
              <a:off x="380408" y="108946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ÉRTÉKELÉSI FELTÉTELEZÉSEK</a:t>
              </a:r>
              <a:endParaRPr sz="1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0" y="247222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80408" y="213274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380408" y="213274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rPr>
                <a:t>SPECIÁLIS FELTÉTELEZÉSEK</a:t>
              </a:r>
              <a:endParaRPr sz="23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0" y="351550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380408" y="317602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 txBox="1"/>
            <p:nvPr/>
          </p:nvSpPr>
          <p:spPr>
            <a:xfrm>
              <a:off x="380408" y="317602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VIZSGÁLATOK MÉLYSÉGE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0" y="455878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4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35360" y="4248469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4"/>
            <p:cNvSpPr txBox="1"/>
            <p:nvPr/>
          </p:nvSpPr>
          <p:spPr>
            <a:xfrm>
              <a:off x="335360" y="4248469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FELHASZNÁLT INFORMÁCIÓK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4"/>
          <p:cNvGrpSpPr/>
          <p:nvPr/>
        </p:nvGrpSpPr>
        <p:grpSpPr>
          <a:xfrm>
            <a:off x="5983197" y="1281912"/>
            <a:ext cx="2526354" cy="2556261"/>
            <a:chOff x="691117" y="-115088"/>
            <a:chExt cx="2526354" cy="2556261"/>
          </a:xfrm>
        </p:grpSpPr>
        <p:sp>
          <p:nvSpPr>
            <p:cNvPr id="449" name="Google Shape;449;p14"/>
            <p:cNvSpPr/>
            <p:nvPr/>
          </p:nvSpPr>
          <p:spPr>
            <a:xfrm>
              <a:off x="1545585" y="965577"/>
              <a:ext cx="1380600" cy="1380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 txBox="1"/>
            <p:nvPr/>
          </p:nvSpPr>
          <p:spPr>
            <a:xfrm>
              <a:off x="1545585" y="965577"/>
              <a:ext cx="13806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855466" y="663850"/>
              <a:ext cx="928012" cy="9280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 txBox="1"/>
            <p:nvPr/>
          </p:nvSpPr>
          <p:spPr>
            <a:xfrm>
              <a:off x="855466" y="663850"/>
              <a:ext cx="928012" cy="92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 rot="-900000">
              <a:off x="1375248" y="76030"/>
              <a:ext cx="909263" cy="90926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 txBox="1"/>
            <p:nvPr/>
          </p:nvSpPr>
          <p:spPr>
            <a:xfrm rot="-900000">
              <a:off x="1574676" y="275458"/>
              <a:ext cx="510407" cy="51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RICS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584169" y="807871"/>
              <a:ext cx="1633302" cy="1633302"/>
            </a:xfrm>
            <a:custGeom>
              <a:rect b="b" l="l" r="r" t="t"/>
              <a:pathLst>
                <a:path extrusionOk="0" h="120000" w="120000">
                  <a:moveTo>
                    <a:pt x="57171" y="3821"/>
                  </a:moveTo>
                  <a:lnTo>
                    <a:pt x="57171" y="3821"/>
                  </a:lnTo>
                  <a:cubicBezTo>
                    <a:pt x="79690" y="2687"/>
                    <a:pt x="100711" y="15110"/>
                    <a:pt x="110578" y="35384"/>
                  </a:cubicBezTo>
                  <a:cubicBezTo>
                    <a:pt x="120445" y="55659"/>
                    <a:pt x="117252" y="79866"/>
                    <a:pt x="102465" y="96888"/>
                  </a:cubicBezTo>
                  <a:lnTo>
                    <a:pt x="105077" y="99566"/>
                  </a:lnTo>
                  <a:lnTo>
                    <a:pt x="97312" y="98254"/>
                  </a:lnTo>
                  <a:lnTo>
                    <a:pt x="95912" y="90170"/>
                  </a:lnTo>
                  <a:lnTo>
                    <a:pt x="98522" y="92846"/>
                  </a:lnTo>
                  <a:cubicBezTo>
                    <a:pt x="111634" y="77469"/>
                    <a:pt x="114344" y="55767"/>
                    <a:pt x="105417" y="37637"/>
                  </a:cubicBezTo>
                  <a:cubicBezTo>
                    <a:pt x="96490" y="19507"/>
                    <a:pt x="77637" y="8423"/>
                    <a:pt x="57454" y="944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691117" y="518974"/>
              <a:ext cx="1186696" cy="1186696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164926" y="-115088"/>
              <a:ext cx="1279497" cy="1279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14"/>
          <p:cNvGrpSpPr/>
          <p:nvPr/>
        </p:nvGrpSpPr>
        <p:grpSpPr>
          <a:xfrm rot="-1259457">
            <a:off x="7344438" y="718206"/>
            <a:ext cx="1234500" cy="1234500"/>
            <a:chOff x="4861499" y="0"/>
            <a:chExt cx="1234500" cy="1234500"/>
          </a:xfrm>
        </p:grpSpPr>
        <p:sp>
          <p:nvSpPr>
            <p:cNvPr id="459" name="Google Shape;459;p14"/>
            <p:cNvSpPr/>
            <p:nvPr/>
          </p:nvSpPr>
          <p:spPr>
            <a:xfrm>
              <a:off x="4861499" y="0"/>
              <a:ext cx="1234500" cy="12345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5109688" y="289177"/>
              <a:ext cx="738122" cy="634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14"/>
          <p:cNvSpPr txBox="1"/>
          <p:nvPr/>
        </p:nvSpPr>
        <p:spPr>
          <a:xfrm>
            <a:off x="7596336" y="776898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IFRS13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4"/>
          <p:cNvSpPr txBox="1"/>
          <p:nvPr/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értékelői jelentés szerkezete – Formai követelmények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4"/>
          <p:cNvSpPr txBox="1"/>
          <p:nvPr/>
        </p:nvSpPr>
        <p:spPr>
          <a:xfrm>
            <a:off x="5364088" y="1916832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464" name="Google Shape;464;p14"/>
          <p:cNvSpPr txBox="1"/>
          <p:nvPr/>
        </p:nvSpPr>
        <p:spPr>
          <a:xfrm>
            <a:off x="5076056" y="1052736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  <p:sp>
        <p:nvSpPr>
          <p:cNvPr id="465" name="Google Shape;465;p14"/>
          <p:cNvSpPr txBox="1"/>
          <p:nvPr/>
        </p:nvSpPr>
        <p:spPr>
          <a:xfrm rot="-472522">
            <a:off x="3419872" y="2636912"/>
            <a:ext cx="648072" cy="1368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Times New Roman"/>
              <a:buNone/>
            </a:pPr>
            <a:r>
              <a:rPr b="1" lang="hu-HU" sz="8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cxnSp>
        <p:nvCxnSpPr>
          <p:cNvPr id="466" name="Google Shape;466;p14"/>
          <p:cNvCxnSpPr/>
          <p:nvPr/>
        </p:nvCxnSpPr>
        <p:spPr>
          <a:xfrm flipH="1" rot="10800000">
            <a:off x="5724128" y="2060848"/>
            <a:ext cx="1224136" cy="1008112"/>
          </a:xfrm>
          <a:prstGeom prst="straightConnector1">
            <a:avLst/>
          </a:prstGeom>
          <a:noFill/>
          <a:ln cap="flat" cmpd="sng" w="349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7" name="Google Shape;467;p14"/>
          <p:cNvCxnSpPr/>
          <p:nvPr/>
        </p:nvCxnSpPr>
        <p:spPr>
          <a:xfrm flipH="1" rot="10800000">
            <a:off x="5724128" y="1556792"/>
            <a:ext cx="2232248" cy="1520552"/>
          </a:xfrm>
          <a:prstGeom prst="straightConnector1">
            <a:avLst/>
          </a:prstGeom>
          <a:noFill/>
          <a:ln cap="flat" cmpd="sng" w="34925">
            <a:solidFill>
              <a:srgbClr val="FF8C4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5"/>
          <p:cNvGrpSpPr/>
          <p:nvPr/>
        </p:nvGrpSpPr>
        <p:grpSpPr>
          <a:xfrm>
            <a:off x="852264" y="882900"/>
            <a:ext cx="7608167" cy="5092199"/>
            <a:chOff x="0" y="46188"/>
            <a:chExt cx="7608167" cy="5092199"/>
          </a:xfrm>
        </p:grpSpPr>
        <p:sp>
          <p:nvSpPr>
            <p:cNvPr id="474" name="Google Shape;474;p15"/>
            <p:cNvSpPr/>
            <p:nvPr/>
          </p:nvSpPr>
          <p:spPr>
            <a:xfrm>
              <a:off x="0" y="38566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80408" y="4618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5"/>
            <p:cNvSpPr txBox="1"/>
            <p:nvPr/>
          </p:nvSpPr>
          <p:spPr>
            <a:xfrm>
              <a:off x="380408" y="4618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NYILVÁNOSSÁGRA  HOZATAL 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0" y="142894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80408" y="108946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5"/>
            <p:cNvSpPr txBox="1"/>
            <p:nvPr/>
          </p:nvSpPr>
          <p:spPr>
            <a:xfrm>
              <a:off x="380408" y="108946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FELELŐSSÉG ÜGYFÉLEN KÍVÜL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0" y="247222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380408" y="213274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5"/>
            <p:cNvSpPr txBox="1"/>
            <p:nvPr/>
          </p:nvSpPr>
          <p:spPr>
            <a:xfrm>
              <a:off x="380408" y="213274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NYILATKOZAT  A  SZABVÁNYRÓL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0" y="351550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380408" y="317602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5"/>
            <p:cNvSpPr txBox="1"/>
            <p:nvPr/>
          </p:nvSpPr>
          <p:spPr>
            <a:xfrm>
              <a:off x="380408" y="317602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ÉRTÉKELÉSI MÓDSZEREK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55878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4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335360" y="4248469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5"/>
            <p:cNvSpPr txBox="1"/>
            <p:nvPr/>
          </p:nvSpPr>
          <p:spPr>
            <a:xfrm>
              <a:off x="335360" y="4248469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NYILATKOZAT AZ ÉRTÉKELŐ KOMPETENCIÁJÁRÓL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15"/>
          <p:cNvGrpSpPr/>
          <p:nvPr/>
        </p:nvGrpSpPr>
        <p:grpSpPr>
          <a:xfrm>
            <a:off x="5983197" y="1281912"/>
            <a:ext cx="2526354" cy="2556261"/>
            <a:chOff x="691117" y="-115088"/>
            <a:chExt cx="2526354" cy="2556261"/>
          </a:xfrm>
        </p:grpSpPr>
        <p:sp>
          <p:nvSpPr>
            <p:cNvPr id="490" name="Google Shape;490;p15"/>
            <p:cNvSpPr/>
            <p:nvPr/>
          </p:nvSpPr>
          <p:spPr>
            <a:xfrm>
              <a:off x="1545585" y="965577"/>
              <a:ext cx="1380600" cy="1380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5"/>
            <p:cNvSpPr txBox="1"/>
            <p:nvPr/>
          </p:nvSpPr>
          <p:spPr>
            <a:xfrm>
              <a:off x="1545585" y="965577"/>
              <a:ext cx="13806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55466" y="663850"/>
              <a:ext cx="928012" cy="9280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5"/>
            <p:cNvSpPr txBox="1"/>
            <p:nvPr/>
          </p:nvSpPr>
          <p:spPr>
            <a:xfrm>
              <a:off x="855466" y="663850"/>
              <a:ext cx="928012" cy="92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 rot="-900000">
              <a:off x="1375248" y="76030"/>
              <a:ext cx="909263" cy="90926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5"/>
            <p:cNvSpPr txBox="1"/>
            <p:nvPr/>
          </p:nvSpPr>
          <p:spPr>
            <a:xfrm rot="-900000">
              <a:off x="1574676" y="275458"/>
              <a:ext cx="510407" cy="51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RICS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1584169" y="807871"/>
              <a:ext cx="1633302" cy="1633302"/>
            </a:xfrm>
            <a:custGeom>
              <a:rect b="b" l="l" r="r" t="t"/>
              <a:pathLst>
                <a:path extrusionOk="0" h="120000" w="120000">
                  <a:moveTo>
                    <a:pt x="57171" y="3821"/>
                  </a:moveTo>
                  <a:lnTo>
                    <a:pt x="57171" y="3821"/>
                  </a:lnTo>
                  <a:cubicBezTo>
                    <a:pt x="79690" y="2687"/>
                    <a:pt x="100711" y="15110"/>
                    <a:pt x="110578" y="35384"/>
                  </a:cubicBezTo>
                  <a:cubicBezTo>
                    <a:pt x="120445" y="55659"/>
                    <a:pt x="117252" y="79866"/>
                    <a:pt x="102465" y="96888"/>
                  </a:cubicBezTo>
                  <a:lnTo>
                    <a:pt x="105077" y="99566"/>
                  </a:lnTo>
                  <a:lnTo>
                    <a:pt x="97312" y="98254"/>
                  </a:lnTo>
                  <a:lnTo>
                    <a:pt x="95912" y="90170"/>
                  </a:lnTo>
                  <a:lnTo>
                    <a:pt x="98522" y="92846"/>
                  </a:lnTo>
                  <a:cubicBezTo>
                    <a:pt x="111634" y="77469"/>
                    <a:pt x="114344" y="55767"/>
                    <a:pt x="105417" y="37637"/>
                  </a:cubicBezTo>
                  <a:cubicBezTo>
                    <a:pt x="96490" y="19507"/>
                    <a:pt x="77637" y="8423"/>
                    <a:pt x="57454" y="944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691117" y="518974"/>
              <a:ext cx="1186696" cy="1186696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1164926" y="-115088"/>
              <a:ext cx="1279497" cy="1279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15"/>
          <p:cNvGrpSpPr/>
          <p:nvPr/>
        </p:nvGrpSpPr>
        <p:grpSpPr>
          <a:xfrm rot="-1259457">
            <a:off x="7344438" y="718206"/>
            <a:ext cx="1234500" cy="1234500"/>
            <a:chOff x="4861499" y="0"/>
            <a:chExt cx="1234500" cy="1234500"/>
          </a:xfrm>
        </p:grpSpPr>
        <p:sp>
          <p:nvSpPr>
            <p:cNvPr id="500" name="Google Shape;500;p15"/>
            <p:cNvSpPr/>
            <p:nvPr/>
          </p:nvSpPr>
          <p:spPr>
            <a:xfrm>
              <a:off x="4861499" y="0"/>
              <a:ext cx="1234500" cy="12345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5109688" y="289177"/>
              <a:ext cx="738122" cy="634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5"/>
          <p:cNvSpPr txBox="1"/>
          <p:nvPr/>
        </p:nvSpPr>
        <p:spPr>
          <a:xfrm>
            <a:off x="7596336" y="776898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IFRS13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5"/>
          <p:cNvSpPr txBox="1"/>
          <p:nvPr/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értékelői jelentés szerkezete – Formai követelmények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5482505" y="1772816"/>
            <a:ext cx="385639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hu-HU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6"/>
          <p:cNvGrpSpPr/>
          <p:nvPr/>
        </p:nvGrpSpPr>
        <p:grpSpPr>
          <a:xfrm>
            <a:off x="780256" y="1818167"/>
            <a:ext cx="7608167" cy="3005641"/>
            <a:chOff x="0" y="189367"/>
            <a:chExt cx="7608167" cy="3005641"/>
          </a:xfrm>
        </p:grpSpPr>
        <p:sp>
          <p:nvSpPr>
            <p:cNvPr id="511" name="Google Shape;511;p16"/>
            <p:cNvSpPr/>
            <p:nvPr/>
          </p:nvSpPr>
          <p:spPr>
            <a:xfrm>
              <a:off x="0" y="52884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80408" y="18936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6"/>
            <p:cNvSpPr txBox="1"/>
            <p:nvPr/>
          </p:nvSpPr>
          <p:spPr>
            <a:xfrm>
              <a:off x="380408" y="18936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ÉRTÉKELÉSI KÖVETKEZTETÉS SZÁMMAL ÉS BETŰVEL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0" y="1572127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6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80408" y="1232647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6"/>
            <p:cNvSpPr txBox="1"/>
            <p:nvPr/>
          </p:nvSpPr>
          <p:spPr>
            <a:xfrm>
              <a:off x="380408" y="1232647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RIPORT DÁTUMA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0" y="2615408"/>
              <a:ext cx="7608167" cy="579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4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80408" y="2275928"/>
              <a:ext cx="5325717" cy="678960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 txBox="1"/>
            <p:nvPr/>
          </p:nvSpPr>
          <p:spPr>
            <a:xfrm>
              <a:off x="380408" y="2275928"/>
              <a:ext cx="5325717" cy="678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1275" spcFirstLastPara="1" rIns="201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ALÁÍRÁS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6"/>
          <p:cNvGrpSpPr/>
          <p:nvPr/>
        </p:nvGrpSpPr>
        <p:grpSpPr>
          <a:xfrm>
            <a:off x="5983197" y="1281912"/>
            <a:ext cx="2526354" cy="2556261"/>
            <a:chOff x="691117" y="-115088"/>
            <a:chExt cx="2526354" cy="2556261"/>
          </a:xfrm>
        </p:grpSpPr>
        <p:sp>
          <p:nvSpPr>
            <p:cNvPr id="521" name="Google Shape;521;p16"/>
            <p:cNvSpPr/>
            <p:nvPr/>
          </p:nvSpPr>
          <p:spPr>
            <a:xfrm>
              <a:off x="1545585" y="965577"/>
              <a:ext cx="1380600" cy="13806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6"/>
            <p:cNvSpPr txBox="1"/>
            <p:nvPr/>
          </p:nvSpPr>
          <p:spPr>
            <a:xfrm>
              <a:off x="1545585" y="965577"/>
              <a:ext cx="1380600" cy="13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855466" y="663850"/>
              <a:ext cx="928012" cy="928012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6"/>
            <p:cNvSpPr txBox="1"/>
            <p:nvPr/>
          </p:nvSpPr>
          <p:spPr>
            <a:xfrm>
              <a:off x="855466" y="663850"/>
              <a:ext cx="928012" cy="92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IVS</a:t>
              </a:r>
              <a:endParaRPr b="1" sz="1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 rot="-900000">
              <a:off x="1375248" y="76030"/>
              <a:ext cx="909263" cy="909263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2700">
              <a:solidFill>
                <a:srgbClr val="968E6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6"/>
            <p:cNvSpPr txBox="1"/>
            <p:nvPr/>
          </p:nvSpPr>
          <p:spPr>
            <a:xfrm rot="-900000">
              <a:off x="1574676" y="275458"/>
              <a:ext cx="510407" cy="510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hu-HU"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RICS</a:t>
              </a:r>
              <a:endParaRPr b="1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584169" y="807871"/>
              <a:ext cx="1633302" cy="1633302"/>
            </a:xfrm>
            <a:custGeom>
              <a:rect b="b" l="l" r="r" t="t"/>
              <a:pathLst>
                <a:path extrusionOk="0" h="120000" w="120000">
                  <a:moveTo>
                    <a:pt x="57171" y="3821"/>
                  </a:moveTo>
                  <a:lnTo>
                    <a:pt x="57171" y="3821"/>
                  </a:lnTo>
                  <a:cubicBezTo>
                    <a:pt x="79690" y="2687"/>
                    <a:pt x="100711" y="15110"/>
                    <a:pt x="110578" y="35384"/>
                  </a:cubicBezTo>
                  <a:cubicBezTo>
                    <a:pt x="120445" y="55659"/>
                    <a:pt x="117252" y="79866"/>
                    <a:pt x="102465" y="96888"/>
                  </a:cubicBezTo>
                  <a:lnTo>
                    <a:pt x="105077" y="99566"/>
                  </a:lnTo>
                  <a:lnTo>
                    <a:pt x="97312" y="98254"/>
                  </a:lnTo>
                  <a:lnTo>
                    <a:pt x="95912" y="90170"/>
                  </a:lnTo>
                  <a:lnTo>
                    <a:pt x="98522" y="92846"/>
                  </a:lnTo>
                  <a:cubicBezTo>
                    <a:pt x="111634" y="77469"/>
                    <a:pt x="114344" y="55767"/>
                    <a:pt x="105417" y="37637"/>
                  </a:cubicBezTo>
                  <a:cubicBezTo>
                    <a:pt x="96490" y="19507"/>
                    <a:pt x="77637" y="8423"/>
                    <a:pt x="57454" y="944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691117" y="518974"/>
              <a:ext cx="1186696" cy="1186696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1164926" y="-115088"/>
              <a:ext cx="1279497" cy="1279497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D0CC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16"/>
          <p:cNvGrpSpPr/>
          <p:nvPr/>
        </p:nvGrpSpPr>
        <p:grpSpPr>
          <a:xfrm rot="-1259457">
            <a:off x="7344438" y="718206"/>
            <a:ext cx="1234500" cy="1234500"/>
            <a:chOff x="4861499" y="0"/>
            <a:chExt cx="1234500" cy="1234500"/>
          </a:xfrm>
        </p:grpSpPr>
        <p:sp>
          <p:nvSpPr>
            <p:cNvPr id="531" name="Google Shape;531;p16"/>
            <p:cNvSpPr/>
            <p:nvPr/>
          </p:nvSpPr>
          <p:spPr>
            <a:xfrm>
              <a:off x="4861499" y="0"/>
              <a:ext cx="1234500" cy="1234500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5109688" y="289177"/>
              <a:ext cx="738122" cy="634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6"/>
          <p:cNvSpPr txBox="1"/>
          <p:nvPr/>
        </p:nvSpPr>
        <p:spPr>
          <a:xfrm>
            <a:off x="7596336" y="776898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IFRS13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6"/>
          <p:cNvSpPr txBox="1"/>
          <p:nvPr/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értékelői jelentés szerkezete – Formai követelmények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17"/>
          <p:cNvGrpSpPr/>
          <p:nvPr/>
        </p:nvGrpSpPr>
        <p:grpSpPr>
          <a:xfrm>
            <a:off x="395536" y="1247327"/>
            <a:ext cx="3519506" cy="2311593"/>
            <a:chOff x="0" y="14095"/>
            <a:chExt cx="3519506" cy="2311593"/>
          </a:xfrm>
        </p:grpSpPr>
        <p:sp>
          <p:nvSpPr>
            <p:cNvPr id="541" name="Google Shape;541;p17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7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Alapterület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17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545" name="Google Shape;545;p17"/>
          <p:cNvSpPr/>
          <p:nvPr/>
        </p:nvSpPr>
        <p:spPr>
          <a:xfrm>
            <a:off x="4644008" y="1340768"/>
            <a:ext cx="3744416" cy="446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Alapterületi mérési szabványok használata fontos lenne.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Ügyfelek általában nem hajlandók erre pénzt fordítani.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Sokszor lehet csak úgy „találni” új területeket az ingatlanon belül.</a:t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8"/>
          <p:cNvGrpSpPr/>
          <p:nvPr/>
        </p:nvGrpSpPr>
        <p:grpSpPr>
          <a:xfrm>
            <a:off x="395536" y="1247327"/>
            <a:ext cx="3519506" cy="2311593"/>
            <a:chOff x="0" y="14095"/>
            <a:chExt cx="3519506" cy="2311593"/>
          </a:xfrm>
        </p:grpSpPr>
        <p:sp>
          <p:nvSpPr>
            <p:cNvPr id="552" name="Google Shape;552;p18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8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Számviteli előírás azonosítása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18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556" name="Google Shape;556;p18"/>
          <p:cNvSpPr/>
          <p:nvPr/>
        </p:nvSpPr>
        <p:spPr>
          <a:xfrm>
            <a:off x="4644008" y="1340768"/>
            <a:ext cx="3744416" cy="446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Az értékelési jelentésben fel kell tüntetni, hogy a feladat- és az ügyfél nyilvántartási rendszere alapján milyen számviteli előírás alapján készült a munka.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Nem mindegy, hogy a nemzetközi IFRS a mértékadó, vagy a magyar számviteli előírások alapján történik a pénzügyi zárás.</a:t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19"/>
          <p:cNvGrpSpPr/>
          <p:nvPr/>
        </p:nvGrpSpPr>
        <p:grpSpPr>
          <a:xfrm>
            <a:off x="395536" y="1247327"/>
            <a:ext cx="3519506" cy="2311593"/>
            <a:chOff x="0" y="14095"/>
            <a:chExt cx="3519506" cy="2311593"/>
          </a:xfrm>
        </p:grpSpPr>
        <p:sp>
          <p:nvSpPr>
            <p:cNvPr id="563" name="Google Shape;563;p19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rgbClr val="A79E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9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Érvényességi határidő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19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567" name="Google Shape;567;p19"/>
          <p:cNvSpPr/>
          <p:nvPr/>
        </p:nvSpPr>
        <p:spPr>
          <a:xfrm>
            <a:off x="4644008" y="1340768"/>
            <a:ext cx="3744416" cy="446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30-60-90 nap?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Fontos, hogy a beszámoló készítésének fordulónapján a jelentés érvényes legyen.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Sajnos sokszor előfordul, hogy ez nem így történik.</a:t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R</a:t>
            </a:r>
            <a:r>
              <a:rPr b="0" lang="hu-HU" sz="1000"/>
              <a:t>eal</a:t>
            </a:r>
            <a:r>
              <a:rPr lang="hu-HU"/>
              <a:t>E</a:t>
            </a:r>
            <a:r>
              <a:rPr b="0" lang="hu-HU" sz="1000"/>
              <a:t>state</a:t>
            </a:r>
            <a:r>
              <a:rPr lang="hu-HU"/>
              <a:t>L</a:t>
            </a:r>
            <a:r>
              <a:rPr b="0" lang="hu-HU" sz="1000"/>
              <a:t>eisure</a:t>
            </a:r>
            <a:r>
              <a:rPr lang="hu-HU"/>
              <a:t>T</a:t>
            </a:r>
            <a:r>
              <a:rPr b="0" lang="hu-HU" sz="1000"/>
              <a:t>ourism </a:t>
            </a:r>
            <a:r>
              <a:rPr lang="hu-HU"/>
              <a:t>                                                        KPMG Tanácsadó Kft.</a:t>
            </a: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31640" y="980728"/>
            <a:ext cx="3168352" cy="1296144"/>
          </a:xfrm>
          <a:prstGeom prst="rect">
            <a:avLst/>
          </a:prstGeom>
          <a:gradFill>
            <a:gsLst>
              <a:gs pos="0">
                <a:srgbClr val="00338D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778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Egyszerű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1331640" y="3861048"/>
            <a:ext cx="3168352" cy="1368152"/>
          </a:xfrm>
          <a:prstGeom prst="rect">
            <a:avLst/>
          </a:prstGeom>
          <a:gradFill>
            <a:gsLst>
              <a:gs pos="0">
                <a:srgbClr val="00338D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Megnyugtató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1331640" y="2420888"/>
            <a:ext cx="3168352" cy="1296144"/>
          </a:xfrm>
          <a:prstGeom prst="rect">
            <a:avLst/>
          </a:prstGeom>
          <a:gradFill>
            <a:gsLst>
              <a:gs pos="0">
                <a:srgbClr val="00338D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778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Unalmas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467544" y="1268760"/>
            <a:ext cx="56938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5400" cap="none">
                <a:solidFill>
                  <a:srgbClr val="000A7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467544" y="2564904"/>
            <a:ext cx="5693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5400" cap="none">
                <a:solidFill>
                  <a:srgbClr val="000A7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5400" cap="none">
              <a:solidFill>
                <a:srgbClr val="000A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467544" y="4005064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5400" cap="none">
                <a:solidFill>
                  <a:srgbClr val="000A7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5400" cap="none">
              <a:solidFill>
                <a:srgbClr val="000A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 rot="5400000">
            <a:off x="2843808" y="5301208"/>
            <a:ext cx="288032" cy="432048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5148064" y="5229200"/>
            <a:ext cx="3240360" cy="1007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7780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02669"/>
                </a:solidFill>
                <a:latin typeface="Arial"/>
                <a:ea typeface="Arial"/>
                <a:cs typeface="Arial"/>
                <a:sym typeface="Arial"/>
              </a:rPr>
              <a:t>Dános Pál</a:t>
            </a:r>
            <a:endParaRPr/>
          </a:p>
          <a:p>
            <a:pPr indent="177800" lvl="0" marL="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rgbClr val="002669"/>
                </a:solidFill>
                <a:latin typeface="Arial"/>
                <a:ea typeface="Arial"/>
                <a:cs typeface="Arial"/>
                <a:sym typeface="Arial"/>
              </a:rPr>
              <a:t>Msc.Arch., Msc.Re. MRICS</a:t>
            </a:r>
            <a:endParaRPr/>
          </a:p>
          <a:p>
            <a:pPr indent="177800" lvl="0" marL="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rgbClr val="002669"/>
                </a:solidFill>
                <a:latin typeface="Arial"/>
                <a:ea typeface="Arial"/>
                <a:cs typeface="Arial"/>
                <a:sym typeface="Arial"/>
              </a:rPr>
              <a:t>Igazgató</a:t>
            </a:r>
            <a:endParaRPr/>
          </a:p>
          <a:p>
            <a:pPr indent="177800" lvl="0" marL="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hu-HU" sz="1200">
                <a:solidFill>
                  <a:srgbClr val="002669"/>
                </a:solidFill>
                <a:latin typeface="Arial"/>
                <a:ea typeface="Arial"/>
                <a:cs typeface="Arial"/>
                <a:sym typeface="Arial"/>
              </a:rPr>
              <a:t>KPMG Ingatlan-tanácsadás</a:t>
            </a:r>
            <a:endParaRPr b="1" sz="1200">
              <a:solidFill>
                <a:srgbClr val="0026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1331640" y="5733256"/>
            <a:ext cx="3168352" cy="504056"/>
          </a:xfrm>
          <a:prstGeom prst="rect">
            <a:avLst/>
          </a:prstGeom>
          <a:gradFill>
            <a:gsLst>
              <a:gs pos="0">
                <a:srgbClr val="00338D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Mégis fontos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VATI 1984.jpg" id="229" name="Google Shape;2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124744"/>
            <a:ext cx="2784348" cy="414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0"/>
          <p:cNvGrpSpPr/>
          <p:nvPr/>
        </p:nvGrpSpPr>
        <p:grpSpPr>
          <a:xfrm>
            <a:off x="395536" y="1247327"/>
            <a:ext cx="3519506" cy="2311593"/>
            <a:chOff x="0" y="14095"/>
            <a:chExt cx="3519506" cy="2311593"/>
          </a:xfrm>
        </p:grpSpPr>
        <p:sp>
          <p:nvSpPr>
            <p:cNvPr id="574" name="Google Shape;574;p20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Értékelési bizonytalanság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20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578" name="Google Shape;578;p20"/>
          <p:cNvSpPr/>
          <p:nvPr/>
        </p:nvSpPr>
        <p:spPr>
          <a:xfrm>
            <a:off x="4716016" y="908720"/>
            <a:ext cx="3744416" cy="5256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15%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20%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25%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30%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			              ?????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RICS előírásai alapján a bizonytalanságról, és annak forrásáról nyilatkozni kell.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Célszerű lenne ezt a nem RICS előírások alapján készített értékelésekben is komolyan venni.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könyvvizsgáló számára fontos hogy a bizonytalanság eléri-e a materiális mértéket.</a:t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0"/>
          <p:cNvSpPr/>
          <p:nvPr/>
        </p:nvSpPr>
        <p:spPr>
          <a:xfrm>
            <a:off x="1763713" y="2060575"/>
            <a:ext cx="6319837" cy="3640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0" name="Google Shape;580;p20"/>
          <p:cNvGraphicFramePr/>
          <p:nvPr/>
        </p:nvGraphicFramePr>
        <p:xfrm>
          <a:off x="611560" y="4365104"/>
          <a:ext cx="2754669" cy="184033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1"/>
          <p:cNvGrpSpPr/>
          <p:nvPr/>
        </p:nvGrpSpPr>
        <p:grpSpPr>
          <a:xfrm>
            <a:off x="395536" y="1247327"/>
            <a:ext cx="3519506" cy="2311593"/>
            <a:chOff x="0" y="14095"/>
            <a:chExt cx="3519506" cy="2311593"/>
          </a:xfrm>
        </p:grpSpPr>
        <p:sp>
          <p:nvSpPr>
            <p:cNvPr id="587" name="Google Shape;587;p21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7872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rgbClr val="787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1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Értékváltozás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21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591" name="Google Shape;591;p21"/>
          <p:cNvSpPr/>
          <p:nvPr/>
        </p:nvSpPr>
        <p:spPr>
          <a:xfrm>
            <a:off x="4932040" y="980728"/>
            <a:ext cx="3744416" cy="4896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Ha lehetőség van, akkor fontos összehasonlítani az értékelt ingatlan piaci értékének változását a </a:t>
            </a:r>
            <a:r>
              <a:rPr b="1" lang="hu-H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piaci tendenciákkal</a:t>
            </a: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Nagyon hasznos az auditor számára a </a:t>
            </a:r>
            <a:r>
              <a:rPr b="1" lang="hu-H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változások okainak</a:t>
            </a: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felsorolása, és </a:t>
            </a:r>
            <a:r>
              <a:rPr b="1" lang="hu-H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indoklása</a:t>
            </a: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Ez mind értéknövekedés, mind értékcsökkenés esetében megteendő.</a:t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887" y="3789040"/>
            <a:ext cx="282610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1"/>
          <p:cNvSpPr txBox="1"/>
          <p:nvPr/>
        </p:nvSpPr>
        <p:spPr>
          <a:xfrm>
            <a:off x="1691680" y="5733256"/>
            <a:ext cx="7200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FF8C45"/>
                </a:solidFill>
                <a:latin typeface="Baumans"/>
                <a:ea typeface="Baumans"/>
                <a:cs typeface="Baumans"/>
                <a:sym typeface="Baumans"/>
              </a:rPr>
              <a:t>2010</a:t>
            </a:r>
            <a:endParaRPr/>
          </a:p>
        </p:txBody>
      </p:sp>
      <p:sp>
        <p:nvSpPr>
          <p:cNvPr id="594" name="Google Shape;594;p21"/>
          <p:cNvSpPr txBox="1"/>
          <p:nvPr/>
        </p:nvSpPr>
        <p:spPr>
          <a:xfrm>
            <a:off x="3347864" y="5733256"/>
            <a:ext cx="7200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FF8C45"/>
                </a:solidFill>
                <a:latin typeface="Baumans"/>
                <a:ea typeface="Baumans"/>
                <a:cs typeface="Baumans"/>
                <a:sym typeface="Baumans"/>
              </a:rPr>
              <a:t>2012</a:t>
            </a:r>
            <a:endParaRPr/>
          </a:p>
        </p:txBody>
      </p:sp>
      <p:sp>
        <p:nvSpPr>
          <p:cNvPr id="595" name="Google Shape;595;p21"/>
          <p:cNvSpPr txBox="1"/>
          <p:nvPr/>
        </p:nvSpPr>
        <p:spPr>
          <a:xfrm>
            <a:off x="2555776" y="5733256"/>
            <a:ext cx="7200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FF8C45"/>
                </a:solidFill>
                <a:latin typeface="Baumans"/>
                <a:ea typeface="Baumans"/>
                <a:cs typeface="Baumans"/>
                <a:sym typeface="Baumans"/>
              </a:rPr>
              <a:t>2011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22"/>
          <p:cNvGrpSpPr/>
          <p:nvPr/>
        </p:nvGrpSpPr>
        <p:grpSpPr>
          <a:xfrm>
            <a:off x="395536" y="1247327"/>
            <a:ext cx="3519506" cy="2311593"/>
            <a:chOff x="0" y="14095"/>
            <a:chExt cx="3519506" cy="2311593"/>
          </a:xfrm>
        </p:grpSpPr>
        <p:sp>
          <p:nvSpPr>
            <p:cNvPr id="602" name="Google Shape;602;p22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chemeClr val="accent4">
                <a:alpha val="8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2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Highest and Best Use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Legértékesebb Használat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22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606" name="Google Shape;606;p22"/>
          <p:cNvSpPr/>
          <p:nvPr/>
        </p:nvSpPr>
        <p:spPr>
          <a:xfrm>
            <a:off x="5076056" y="1124744"/>
            <a:ext cx="3744416" cy="5040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IFRS13 alapján ettől az évtől kötelezően figyelembe kell venni.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Nem csak formailag kell ilyen paragrafusnak megjelennie, hanem célszerű ezt valóban 		átgondolni.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Az elemzés komplex folyamat. Általában az értékelők feltételezések és nem analízis alapján alkotnak véleményt.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Jelentős változást eredményezhet bizonyos vállalkozásoknál.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23"/>
          <p:cNvGrpSpPr/>
          <p:nvPr/>
        </p:nvGrpSpPr>
        <p:grpSpPr>
          <a:xfrm>
            <a:off x="908477" y="850807"/>
            <a:ext cx="3519506" cy="2311593"/>
            <a:chOff x="0" y="14095"/>
            <a:chExt cx="3519506" cy="2311593"/>
          </a:xfrm>
        </p:grpSpPr>
        <p:sp>
          <p:nvSpPr>
            <p:cNvPr id="613" name="Google Shape;613;p23"/>
            <p:cNvSpPr/>
            <p:nvPr/>
          </p:nvSpPr>
          <p:spPr>
            <a:xfrm>
              <a:off x="0" y="1821688"/>
              <a:ext cx="3519506" cy="504000"/>
            </a:xfrm>
            <a:prstGeom prst="rect">
              <a:avLst/>
            </a:prstGeom>
            <a:solidFill>
              <a:schemeClr val="lt2">
                <a:alpha val="89803"/>
              </a:schemeClr>
            </a:solidFill>
            <a:ln cap="rnd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63602" y="14095"/>
              <a:ext cx="3353394" cy="2102792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 txBox="1"/>
            <p:nvPr/>
          </p:nvSpPr>
          <p:spPr>
            <a:xfrm>
              <a:off x="163602" y="14095"/>
              <a:ext cx="3353394" cy="21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100" spcFirstLastPara="1" rIns="931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Speciális feltételezések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6" name="Google Shape;616;p23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Tapasztalatok – Gondok - Praktikák</a:t>
            </a:r>
            <a:endParaRPr/>
          </a:p>
        </p:txBody>
      </p:sp>
      <p:sp>
        <p:nvSpPr>
          <p:cNvPr id="617" name="Google Shape;617;p23"/>
          <p:cNvSpPr/>
          <p:nvPr/>
        </p:nvSpPr>
        <p:spPr>
          <a:xfrm>
            <a:off x="5292080" y="1196752"/>
            <a:ext cx="3744416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❑"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Eltér az általános piaci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szereplő általános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feltételezéseitől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❑"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Az értékeléskor még nem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létező körülmény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3"/>
          <p:cNvSpPr/>
          <p:nvPr/>
        </p:nvSpPr>
        <p:spPr>
          <a:xfrm>
            <a:off x="467544" y="3284984"/>
            <a:ext cx="8604448" cy="2880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Például létező szabályozási terv mellett lehet az általános paramétereknek megfelelő ingatlan megvalósíthatóságát feltételezni.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Arra alkalmas ingatlan piaci tendenciáknak megfelelő bérbeadása szintén általános feltételezés.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Azonban azzal számolni, hogy „majd egy új szabályozási folyamat végeredményként jóváhagyott övezeti paraméterekkel beépíthető lesz a terület” </a:t>
            </a:r>
            <a:r>
              <a:rPr b="1" lang="hu-H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speciális</a:t>
            </a: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feltételezés.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Egy bizonyos vevő/bérlő vagy finanszírozó az általános piactól eltérő érdekeit/szándékait feltételezni, és ez alapján értékelni </a:t>
            </a:r>
            <a:r>
              <a:rPr b="1" lang="hu-H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speciális</a:t>
            </a:r>
            <a:r>
              <a:rPr b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feltételezés.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3"/>
          <p:cNvSpPr/>
          <p:nvPr/>
        </p:nvSpPr>
        <p:spPr>
          <a:xfrm>
            <a:off x="251520" y="3429000"/>
            <a:ext cx="288032" cy="432048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3"/>
          <p:cNvSpPr/>
          <p:nvPr/>
        </p:nvSpPr>
        <p:spPr>
          <a:xfrm>
            <a:off x="251520" y="4005064"/>
            <a:ext cx="288032" cy="432048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3"/>
          <p:cNvSpPr/>
          <p:nvPr/>
        </p:nvSpPr>
        <p:spPr>
          <a:xfrm>
            <a:off x="251520" y="4797152"/>
            <a:ext cx="288032" cy="432048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3"/>
          <p:cNvSpPr/>
          <p:nvPr/>
        </p:nvSpPr>
        <p:spPr>
          <a:xfrm>
            <a:off x="251520" y="5589240"/>
            <a:ext cx="288032" cy="432048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4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 Edd bácsi tanácsa</a:t>
            </a:r>
            <a:endParaRPr/>
          </a:p>
        </p:txBody>
      </p:sp>
      <p:sp>
        <p:nvSpPr>
          <p:cNvPr id="629" name="Google Shape;629;p24"/>
          <p:cNvSpPr txBox="1"/>
          <p:nvPr/>
        </p:nvSpPr>
        <p:spPr>
          <a:xfrm>
            <a:off x="4139952" y="5324435"/>
            <a:ext cx="4608512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1990@ Edward W. Raether, ASA</a:t>
            </a:r>
            <a:endParaRPr/>
          </a:p>
          <a:p>
            <a:pPr indent="-177800" lvl="0" marL="1778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American Appraisal Co.</a:t>
            </a:r>
            <a:endParaRPr b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24"/>
          <p:cNvGrpSpPr/>
          <p:nvPr/>
        </p:nvGrpSpPr>
        <p:grpSpPr>
          <a:xfrm>
            <a:off x="1368360" y="1330326"/>
            <a:ext cx="6444000" cy="4160867"/>
            <a:chOff x="0" y="61566"/>
            <a:chExt cx="6444000" cy="4160867"/>
          </a:xfrm>
        </p:grpSpPr>
        <p:sp>
          <p:nvSpPr>
            <p:cNvPr id="631" name="Google Shape;631;p24"/>
            <p:cNvSpPr/>
            <p:nvPr/>
          </p:nvSpPr>
          <p:spPr>
            <a:xfrm>
              <a:off x="0" y="3315233"/>
              <a:ext cx="6444000" cy="907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A79E6D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299545" y="61566"/>
              <a:ext cx="6139858" cy="3785026"/>
            </a:xfrm>
            <a:prstGeom prst="roundRect">
              <a:avLst>
                <a:gd fmla="val 16667" name="adj"/>
              </a:avLst>
            </a:prstGeom>
            <a:solidFill>
              <a:srgbClr val="A79E6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4"/>
            <p:cNvSpPr txBox="1"/>
            <p:nvPr/>
          </p:nvSpPr>
          <p:spPr>
            <a:xfrm>
              <a:off x="299545" y="61566"/>
              <a:ext cx="6139858" cy="3785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0475" spcFirstLastPara="1" rIns="1704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„…az értékelő legfontosabb tulajdonsága a józan ész…” </a:t>
              </a:r>
              <a:endPara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5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9" name="Google Shape;639;p25"/>
          <p:cNvSpPr/>
          <p:nvPr/>
        </p:nvSpPr>
        <p:spPr>
          <a:xfrm>
            <a:off x="0" y="-27384"/>
            <a:ext cx="9144000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-36512" y="-27384"/>
            <a:ext cx="4752528" cy="6552728"/>
          </a:xfrm>
          <a:custGeom>
            <a:rect b="b" l="l" r="r" t="t"/>
            <a:pathLst>
              <a:path extrusionOk="0" h="3522" w="3291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257A">
                  <a:alpha val="89803"/>
                </a:srgbClr>
              </a:gs>
              <a:gs pos="35000">
                <a:srgbClr val="00338D">
                  <a:alpha val="89803"/>
                </a:srgbClr>
              </a:gs>
              <a:gs pos="100000">
                <a:srgbClr val="009FDA">
                  <a:alpha val="8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5"/>
          <p:cNvSpPr/>
          <p:nvPr/>
        </p:nvSpPr>
        <p:spPr>
          <a:xfrm>
            <a:off x="0" y="5517232"/>
            <a:ext cx="9144000" cy="1368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5"/>
          <p:cNvSpPr txBox="1"/>
          <p:nvPr/>
        </p:nvSpPr>
        <p:spPr>
          <a:xfrm>
            <a:off x="1403648" y="3140968"/>
            <a:ext cx="259228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Köszönöm!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6"/>
          <p:cNvSpPr txBox="1"/>
          <p:nvPr>
            <p:ph idx="1" type="body"/>
          </p:nvPr>
        </p:nvSpPr>
        <p:spPr>
          <a:xfrm>
            <a:off x="179388" y="3716338"/>
            <a:ext cx="3672532" cy="23764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© 2013 KPMG Advisory Ltd., a Hungarian limited liability company and a member firm of the KPMG network of independent member firms affiliated with KPMG International Cooperative (KPMG International), a Swiss entity. All rights reserved.</a:t>
            </a:r>
            <a:br>
              <a:rPr lang="hu-HU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The KPMG name, logo and ‘cutting through complexity’ are registered trademarks or trademarks of KPMG International Cooperative (KPMG International).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„...A legfontosabb szempont…”</a:t>
            </a:r>
            <a:endParaRPr sz="1800"/>
          </a:p>
        </p:txBody>
      </p:sp>
      <p:pic>
        <p:nvPicPr>
          <p:cNvPr descr="http://www.lamella.hu/gallery/ablak.jpg" id="236" name="Google Shape;2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1208" y="836712"/>
            <a:ext cx="570127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/>
          <p:nvPr/>
        </p:nvSpPr>
        <p:spPr>
          <a:xfrm>
            <a:off x="251520" y="3284984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Transzparencia</a:t>
            </a: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107504" y="4623519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Hokusz-Pókusz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1115616" y="4509120"/>
            <a:ext cx="648072" cy="720080"/>
          </a:xfrm>
          <a:prstGeom prst="mathMultiply">
            <a:avLst>
              <a:gd fmla="val 23520" name="adj1"/>
            </a:avLst>
          </a:prstGeom>
          <a:solidFill>
            <a:srgbClr val="002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107504" y="1268760"/>
            <a:ext cx="30243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V=1434</a:t>
            </a:r>
            <a:r>
              <a:rPr b="1" baseline="30000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/3*(65*(A&gt;B)+√(a+b)*C*(c-a)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1115616" y="1628800"/>
            <a:ext cx="720080" cy="800088"/>
          </a:xfrm>
          <a:prstGeom prst="mathMultiply">
            <a:avLst>
              <a:gd fmla="val 23520" name="adj1"/>
            </a:avLst>
          </a:prstGeom>
          <a:solidFill>
            <a:srgbClr val="0026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4499992" y="1916832"/>
            <a:ext cx="1656184" cy="3312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hu-H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IÉRT?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hu-H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hu-H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IRŐL?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hu-H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hu-H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hu-H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hu-H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IKOR?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hu-HU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hu-H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IKÉNT?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Ingatlanértékelés számviteli célra</a:t>
            </a:r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2195736" y="1052736"/>
            <a:ext cx="46805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7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Miért?</a:t>
            </a:r>
            <a:endParaRPr b="1" sz="72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611560" y="2483018"/>
            <a:ext cx="820891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Szükség van az érték meghatározására kifejezetten számviteli célra!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Eltérés lehet a nettó/bruttó könyv szerinti érték és a piaci érték között.</a:t>
            </a:r>
            <a:endParaRPr sz="36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Ingatlanértékelés számviteli célra</a:t>
            </a:r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179512" y="692696"/>
            <a:ext cx="78488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Az értékelés tárgya</a:t>
            </a:r>
            <a:endParaRPr b="1" sz="5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467544" y="2564904"/>
            <a:ext cx="82809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Saját használatú ingatlan (IAS 16)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Befektetési célú (fejlesztők) ingatlan (IAS 40)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539552" y="1772816"/>
            <a:ext cx="8064896" cy="830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Az ingatlantulajdonos és az ingatlanhasználat gazdasági kapcsolata alapján megkülönböztetve:</a:t>
            </a:r>
            <a:endParaRPr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467544" y="3356992"/>
            <a:ext cx="8064896" cy="830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Az ingatlan funkcionális és ingatlanpiaci besorolását figyelembe véve:</a:t>
            </a:r>
            <a:endParaRPr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467544" y="4172887"/>
            <a:ext cx="828092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Általános piaccal rendelkező ingatlan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Speciális, illetve nem piaci jellegű ingatlan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619944" y="4941168"/>
            <a:ext cx="8064896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Az értékelendő érdekeltség alapján:</a:t>
            </a:r>
            <a:endParaRPr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467544" y="5373216"/>
            <a:ext cx="828092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Tulajdonjog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 Bérleti jog,lízingelt eszköz,használati jog, stb.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Ingatlanértékelés számviteli célra</a:t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611560" y="908720"/>
            <a:ext cx="79928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 kell meghatározni?</a:t>
            </a:r>
            <a:endParaRPr b="1" sz="5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683568" y="2019612"/>
            <a:ext cx="763284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PIACI ÉRTÉK (MARKET VALUE)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RICS=IVSC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VALÓS ÉRTÉK (FAIR VALUE)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IVSC &gt; „korrekt érték”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VALÓS ÉRTÉK (FAIR VALUE)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IASB / IFRS &gt; PIACI ÉRTÉK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BEFEKTETÉSI ÉRTÉK (INVESTMENT VALUE)</a:t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Ingatlanértékelés számviteli célra</a:t>
            </a: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2051720" y="1052736"/>
            <a:ext cx="46805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Hogyan?</a:t>
            </a:r>
            <a:endParaRPr b="1" sz="5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323528" y="2154336"/>
            <a:ext cx="871296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 hazai vagy (és) a nemzetközi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Számvitelre, pénzügyi beszámolókra vonatkozó,</a:t>
            </a:r>
            <a:endParaRPr/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Ingatlan (eszköz) értékelésekre vonatkozó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Előírások és szabványok keretein belül, azok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Tartalmi és </a:t>
            </a:r>
            <a:endParaRPr/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Formai követelményeinek megfelelően,</a:t>
            </a:r>
            <a:endParaRPr/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hu-HU"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Meghatározott módszer, technika alkalmazásával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Szabályozási környezet</a:t>
            </a: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171597" y="980728"/>
            <a:ext cx="6848675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Számviteli törvény (57.§, 58.§, 59.§)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EVS 12 (European Valuation Standards)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EVA1 Értékelés pénzügyi jelentéshez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IVS (International Valuation Standards)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IVS 300 (Valuation for Financial Reporting)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RICS Red Book</a:t>
            </a:r>
            <a:endParaRPr b="1"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IAS (1973-2001) 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IFRS – IFRS13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Legértékesebb Hasznosítás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(Highest and Best Use)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lang="hu-H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Értékelési feltételezések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3">
            <a:alphaModFix/>
          </a:blip>
          <a:srcRect b="5555" l="34568" r="31702" t="13756"/>
          <a:stretch/>
        </p:blipFill>
        <p:spPr>
          <a:xfrm>
            <a:off x="6948264" y="1820594"/>
            <a:ext cx="2086816" cy="312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4">
            <a:alphaModFix/>
          </a:blip>
          <a:srcRect b="5562" l="33129" r="31256" t="13342"/>
          <a:stretch/>
        </p:blipFill>
        <p:spPr>
          <a:xfrm>
            <a:off x="4644008" y="3356992"/>
            <a:ext cx="197172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accountancyage.com/IMG/622/118622/iasb-reception-370x229.jpg?1288387520" id="289" name="Google Shape;28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7835" y="4910970"/>
            <a:ext cx="2026653" cy="125433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8"/>
          <p:cNvSpPr/>
          <p:nvPr/>
        </p:nvSpPr>
        <p:spPr>
          <a:xfrm rot="5400000">
            <a:off x="1691680" y="4293096"/>
            <a:ext cx="288032" cy="432048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/>
          <p:nvPr/>
        </p:nvSpPr>
        <p:spPr>
          <a:xfrm rot="5400000">
            <a:off x="3059832" y="5157192"/>
            <a:ext cx="288032" cy="432048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/>
          <p:nvPr>
            <p:ph type="title"/>
          </p:nvPr>
        </p:nvSpPr>
        <p:spPr>
          <a:xfrm>
            <a:off x="179512" y="116632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hu-HU"/>
              <a:t>KPMG tapasztalata</a:t>
            </a: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107504" y="1052736"/>
            <a:ext cx="5616624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778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Átvizsgált könyvvizsgálat céljára készült értékelési</a:t>
            </a:r>
            <a:endParaRPr/>
          </a:p>
          <a:p>
            <a:pPr indent="17780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jelentések száma 2010 és 2013 között</a:t>
            </a:r>
            <a:endParaRPr/>
          </a:p>
          <a:p>
            <a:pPr indent="17780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9" name="Google Shape;299;p9"/>
          <p:cNvGraphicFramePr/>
          <p:nvPr/>
        </p:nvGraphicFramePr>
        <p:xfrm>
          <a:off x="1259632" y="1844824"/>
          <a:ext cx="6858000" cy="4114800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300" name="Google Shape;300;p9"/>
          <p:cNvCxnSpPr/>
          <p:nvPr/>
        </p:nvCxnSpPr>
        <p:spPr>
          <a:xfrm flipH="1" rot="10800000">
            <a:off x="3059832" y="1700808"/>
            <a:ext cx="4032448" cy="2952328"/>
          </a:xfrm>
          <a:prstGeom prst="straightConnector1">
            <a:avLst/>
          </a:prstGeom>
          <a:noFill/>
          <a:ln cap="flat" cmpd="sng" w="603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1" name="Google Shape;301;p9"/>
          <p:cNvSpPr/>
          <p:nvPr/>
        </p:nvSpPr>
        <p:spPr>
          <a:xfrm>
            <a:off x="6300192" y="1556792"/>
            <a:ext cx="2232248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17780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Kevés a piaci evidencia, és ezért</a:t>
            </a:r>
            <a:endParaRPr/>
          </a:p>
          <a:p>
            <a:pPr indent="177800" lvl="0" marL="0" marR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i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növekszik az értékelések</a:t>
            </a:r>
            <a:endParaRPr/>
          </a:p>
          <a:p>
            <a:pPr indent="17780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u-HU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kockázata</a:t>
            </a:r>
            <a:endParaRPr i="1"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2010-10-27T15:39:50Z</dcterms:created>
  <dc:creator>Nick Nifadéll</dc:creator>
</cp:coreProperties>
</file>